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5"/>
  </p:notesMasterIdLst>
  <p:sldIdLst>
    <p:sldId id="256" r:id="rId2"/>
    <p:sldId id="270" r:id="rId3"/>
    <p:sldId id="290" r:id="rId4"/>
    <p:sldId id="298" r:id="rId5"/>
    <p:sldId id="288" r:id="rId6"/>
    <p:sldId id="289" r:id="rId7"/>
    <p:sldId id="299" r:id="rId8"/>
    <p:sldId id="260" r:id="rId9"/>
    <p:sldId id="300" r:id="rId10"/>
    <p:sldId id="297" r:id="rId11"/>
    <p:sldId id="293" r:id="rId12"/>
    <p:sldId id="294" r:id="rId13"/>
    <p:sldId id="307" r:id="rId14"/>
    <p:sldId id="306" r:id="rId15"/>
    <p:sldId id="295" r:id="rId16"/>
    <p:sldId id="296" r:id="rId17"/>
    <p:sldId id="301" r:id="rId18"/>
    <p:sldId id="309" r:id="rId19"/>
    <p:sldId id="303" r:id="rId20"/>
    <p:sldId id="304" r:id="rId21"/>
    <p:sldId id="305" r:id="rId22"/>
    <p:sldId id="302" r:id="rId23"/>
    <p:sldId id="308" r:id="rId24"/>
  </p:sldIdLst>
  <p:sldSz cx="9144000" cy="6858000" type="screen4x3"/>
  <p:notesSz cx="6858000" cy="9144000"/>
  <p:defaultTextStyle>
    <a:defPPr>
      <a:defRPr lang="ja-JP"/>
    </a:defPPr>
    <a:lvl1pPr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chi" initials="" lastIdx="1" clrIdx="0"/>
  <p:cmAuthor id="2" name="ユーザー名不明1" initials="ユーザー名不明1" lastIdx="1" clrIdx="1"/>
  <p:cmAuthor id="3" name="ユーザー名不明2" initials="ユーザー名不明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99"/>
    <a:srgbClr val="FF0066"/>
    <a:srgbClr val="3333CC"/>
    <a:srgbClr val="333399"/>
    <a:srgbClr val="09E1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2639" autoAdjust="0"/>
  </p:normalViewPr>
  <p:slideViewPr>
    <p:cSldViewPr>
      <p:cViewPr varScale="1">
        <p:scale>
          <a:sx n="68" d="100"/>
          <a:sy n="68"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7D03372-2EB7-44B7-8DF1-2EF17751B57F}"/>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FontTx/>
              <a:buNone/>
              <a:defRPr sz="1200"/>
            </a:lvl1pPr>
          </a:lstStyle>
          <a:p>
            <a:pPr>
              <a:defRPr/>
            </a:pPr>
            <a:endParaRPr lang="en-US" altLang="ja-JP"/>
          </a:p>
        </p:txBody>
      </p:sp>
      <p:sp>
        <p:nvSpPr>
          <p:cNvPr id="3075" name="Rectangle 3">
            <a:extLst>
              <a:ext uri="{FF2B5EF4-FFF2-40B4-BE49-F238E27FC236}">
                <a16:creationId xmlns:a16="http://schemas.microsoft.com/office/drawing/2014/main" id="{95549AB3-63B3-4F97-9651-CAFC91682210}"/>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FontTx/>
              <a:buNone/>
              <a:defRPr sz="1200"/>
            </a:lvl1pPr>
          </a:lstStyle>
          <a:p>
            <a:pPr>
              <a:defRPr/>
            </a:pPr>
            <a:endParaRPr lang="en-US" altLang="ja-JP"/>
          </a:p>
        </p:txBody>
      </p:sp>
      <p:sp>
        <p:nvSpPr>
          <p:cNvPr id="3076" name="Rectangle 4">
            <a:extLst>
              <a:ext uri="{FF2B5EF4-FFF2-40B4-BE49-F238E27FC236}">
                <a16:creationId xmlns:a16="http://schemas.microsoft.com/office/drawing/2014/main" id="{0665BC5C-A2F0-4E90-94B8-FB4BF30958A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31610CDD-66AE-47A8-9D9C-76F1B6664260}"/>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a:extLst>
              <a:ext uri="{FF2B5EF4-FFF2-40B4-BE49-F238E27FC236}">
                <a16:creationId xmlns:a16="http://schemas.microsoft.com/office/drawing/2014/main" id="{E572ECB9-0F36-4CC4-9D88-BD5F52D10421}"/>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FontTx/>
              <a:buNone/>
              <a:defRPr sz="1200"/>
            </a:lvl1pPr>
          </a:lstStyle>
          <a:p>
            <a:pPr>
              <a:defRPr/>
            </a:pPr>
            <a:endParaRPr lang="en-US" altLang="ja-JP"/>
          </a:p>
        </p:txBody>
      </p:sp>
      <p:sp>
        <p:nvSpPr>
          <p:cNvPr id="3079" name="Rectangle 7">
            <a:extLst>
              <a:ext uri="{FF2B5EF4-FFF2-40B4-BE49-F238E27FC236}">
                <a16:creationId xmlns:a16="http://schemas.microsoft.com/office/drawing/2014/main" id="{80CE0752-FD81-44BA-9295-0963057F5AD8}"/>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FontTx/>
              <a:buNone/>
              <a:defRPr sz="1200"/>
            </a:lvl1pPr>
          </a:lstStyle>
          <a:p>
            <a:pPr>
              <a:defRPr/>
            </a:pPr>
            <a:fld id="{B4615F97-0D9D-439C-995F-2C58EB22F27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A4DE4AF6-2106-414C-90C5-FDF288F6C57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fld id="{91F0C2D2-4868-42B0-A0C2-DB6FB6E165F2}" type="slidenum">
              <a:rPr lang="en-US" altLang="ja-JP" sz="1200" smtClean="0"/>
              <a:pPr/>
              <a:t>1</a:t>
            </a:fld>
            <a:endParaRPr lang="en-US" altLang="ja-JP" sz="1200"/>
          </a:p>
        </p:txBody>
      </p:sp>
      <p:sp>
        <p:nvSpPr>
          <p:cNvPr id="5123" name="Rectangle 2">
            <a:extLst>
              <a:ext uri="{FF2B5EF4-FFF2-40B4-BE49-F238E27FC236}">
                <a16:creationId xmlns:a16="http://schemas.microsoft.com/office/drawing/2014/main" id="{C2DC2157-BDDC-448B-A6A2-7F20457AF55A}"/>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C3351D8D-90CD-4D1D-959E-0279AA906EE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E48C4E1-863E-482B-97D9-47A3B4FAF64E}"/>
              </a:ext>
            </a:extLst>
          </p:cNvPr>
          <p:cNvGrpSpPr>
            <a:grpSpLocks/>
          </p:cNvGrpSpPr>
          <p:nvPr/>
        </p:nvGrpSpPr>
        <p:grpSpPr bwMode="auto">
          <a:xfrm>
            <a:off x="-9525" y="-20638"/>
            <a:ext cx="9153525" cy="6878638"/>
            <a:chOff x="-6" y="-13"/>
            <a:chExt cx="5766" cy="4333"/>
          </a:xfrm>
        </p:grpSpPr>
        <p:sp>
          <p:nvSpPr>
            <p:cNvPr id="5" name="Rectangle 3">
              <a:extLst>
                <a:ext uri="{FF2B5EF4-FFF2-40B4-BE49-F238E27FC236}">
                  <a16:creationId xmlns:a16="http://schemas.microsoft.com/office/drawing/2014/main" id="{381E08AD-0C74-488F-B474-92ABF6F471DC}"/>
                </a:ext>
              </a:extLst>
            </p:cNvPr>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p:spPr>
          <p:txBody>
            <a:bodyPr wrap="none" anchor="ctr"/>
            <a:lstStyle/>
            <a:p>
              <a:pPr eaLnBrk="1" hangingPunct="1">
                <a:lnSpc>
                  <a:spcPct val="90000"/>
                </a:lnSpc>
                <a:spcBef>
                  <a:spcPct val="20000"/>
                </a:spcBef>
                <a:buFont typeface="Wingdings" panose="05000000000000000000" pitchFamily="2" charset="2"/>
                <a:buChar char="u"/>
                <a:defRPr/>
              </a:pPr>
              <a:endParaRPr lang="ja-JP" altLang="en-US"/>
            </a:p>
          </p:txBody>
        </p:sp>
        <p:sp>
          <p:nvSpPr>
            <p:cNvPr id="6" name="Freeform 4">
              <a:extLst>
                <a:ext uri="{FF2B5EF4-FFF2-40B4-BE49-F238E27FC236}">
                  <a16:creationId xmlns:a16="http://schemas.microsoft.com/office/drawing/2014/main" id="{F9EC8A4B-B5B4-40B0-8563-405A113820A0}"/>
                </a:ext>
              </a:extLst>
            </p:cNvPr>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7" name="Freeform 5">
              <a:extLst>
                <a:ext uri="{FF2B5EF4-FFF2-40B4-BE49-F238E27FC236}">
                  <a16:creationId xmlns:a16="http://schemas.microsoft.com/office/drawing/2014/main" id="{FA33A3CA-1788-4BAF-9C2C-7BED24A43F3F}"/>
                </a:ext>
              </a:extLst>
            </p:cNvPr>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8" name="Freeform 6">
              <a:extLst>
                <a:ext uri="{FF2B5EF4-FFF2-40B4-BE49-F238E27FC236}">
                  <a16:creationId xmlns:a16="http://schemas.microsoft.com/office/drawing/2014/main" id="{A96CA61F-837E-4006-9154-27AEAC098647}"/>
                </a:ext>
              </a:extLst>
            </p:cNvPr>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9" name="Freeform 7">
              <a:extLst>
                <a:ext uri="{FF2B5EF4-FFF2-40B4-BE49-F238E27FC236}">
                  <a16:creationId xmlns:a16="http://schemas.microsoft.com/office/drawing/2014/main" id="{C744665B-F049-49C1-9589-55BCBAE969DB}"/>
                </a:ext>
              </a:extLst>
            </p:cNvPr>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 name="Freeform 8">
              <a:extLst>
                <a:ext uri="{FF2B5EF4-FFF2-40B4-BE49-F238E27FC236}">
                  <a16:creationId xmlns:a16="http://schemas.microsoft.com/office/drawing/2014/main" id="{FDEDA9DD-FDC0-476B-895A-33C34D08CFBB}"/>
                </a:ext>
              </a:extLst>
            </p:cNvPr>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1" name="Freeform 9">
              <a:extLst>
                <a:ext uri="{FF2B5EF4-FFF2-40B4-BE49-F238E27FC236}">
                  <a16:creationId xmlns:a16="http://schemas.microsoft.com/office/drawing/2014/main" id="{D53361C2-6A45-4839-BFAD-7D35B4C3E328}"/>
                </a:ext>
              </a:extLst>
            </p:cNvPr>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2" name="Freeform 10">
              <a:extLst>
                <a:ext uri="{FF2B5EF4-FFF2-40B4-BE49-F238E27FC236}">
                  <a16:creationId xmlns:a16="http://schemas.microsoft.com/office/drawing/2014/main" id="{082826DA-1D21-452B-BFAF-9C1F16682905}"/>
                </a:ext>
              </a:extLst>
            </p:cNvPr>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3" name="Freeform 11">
              <a:extLst>
                <a:ext uri="{FF2B5EF4-FFF2-40B4-BE49-F238E27FC236}">
                  <a16:creationId xmlns:a16="http://schemas.microsoft.com/office/drawing/2014/main" id="{62BFCB3E-D97A-43F7-8B73-D6020593F7FA}"/>
                </a:ext>
              </a:extLst>
            </p:cNvPr>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36876" name="Rectangle 12"/>
          <p:cNvSpPr>
            <a:spLocks noGrp="1" noChangeArrowheads="1"/>
          </p:cNvSpPr>
          <p:nvPr>
            <p:ph type="ctrTitle" sz="quarter"/>
          </p:nvPr>
        </p:nvSpPr>
        <p:spPr>
          <a:xfrm>
            <a:off x="685800" y="2057400"/>
            <a:ext cx="7772400" cy="1143000"/>
          </a:xfrm>
        </p:spPr>
        <p:txBody>
          <a:bodyPr/>
          <a:lstStyle>
            <a:lvl1pPr>
              <a:defRPr/>
            </a:lvl1pPr>
          </a:lstStyle>
          <a:p>
            <a:pPr lvl="0"/>
            <a:r>
              <a:rPr lang="ja-JP" altLang="en-US" noProof="0"/>
              <a:t>マスタ タイトルの書式設定</a:t>
            </a:r>
          </a:p>
        </p:txBody>
      </p:sp>
      <p:sp>
        <p:nvSpPr>
          <p:cNvPr id="36877"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ja-JP" altLang="en-US" noProof="0"/>
              <a:t>マスタ サブタイトルの書式設定</a:t>
            </a:r>
          </a:p>
        </p:txBody>
      </p:sp>
      <p:sp>
        <p:nvSpPr>
          <p:cNvPr id="14" name="Rectangle 14">
            <a:extLst>
              <a:ext uri="{FF2B5EF4-FFF2-40B4-BE49-F238E27FC236}">
                <a16:creationId xmlns:a16="http://schemas.microsoft.com/office/drawing/2014/main" id="{C47723BB-85FA-4CA9-84CE-6E623FDBCC72}"/>
              </a:ext>
            </a:extLst>
          </p:cNvPr>
          <p:cNvSpPr>
            <a:spLocks noGrp="1" noChangeArrowheads="1"/>
          </p:cNvSpPr>
          <p:nvPr>
            <p:ph type="dt" sz="quarter" idx="10"/>
          </p:nvPr>
        </p:nvSpPr>
        <p:spPr/>
        <p:txBody>
          <a:bodyPr/>
          <a:lstStyle>
            <a:lvl1pPr>
              <a:defRPr/>
            </a:lvl1pPr>
          </a:lstStyle>
          <a:p>
            <a:pPr>
              <a:defRPr/>
            </a:pPr>
            <a:endParaRPr lang="en-US" altLang="ja-JP"/>
          </a:p>
        </p:txBody>
      </p:sp>
      <p:sp>
        <p:nvSpPr>
          <p:cNvPr id="15" name="Rectangle 15">
            <a:extLst>
              <a:ext uri="{FF2B5EF4-FFF2-40B4-BE49-F238E27FC236}">
                <a16:creationId xmlns:a16="http://schemas.microsoft.com/office/drawing/2014/main" id="{6C96E9CB-88FC-42EA-8C33-01BBBEC21BC1}"/>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16" name="Rectangle 16">
            <a:extLst>
              <a:ext uri="{FF2B5EF4-FFF2-40B4-BE49-F238E27FC236}">
                <a16:creationId xmlns:a16="http://schemas.microsoft.com/office/drawing/2014/main" id="{86641F5B-A373-42EC-8AF7-11CEFABC60EC}"/>
              </a:ext>
            </a:extLst>
          </p:cNvPr>
          <p:cNvSpPr>
            <a:spLocks noGrp="1" noChangeArrowheads="1"/>
          </p:cNvSpPr>
          <p:nvPr>
            <p:ph type="sldNum" sz="quarter" idx="12"/>
          </p:nvPr>
        </p:nvSpPr>
        <p:spPr/>
        <p:txBody>
          <a:bodyPr/>
          <a:lstStyle>
            <a:lvl1pPr>
              <a:defRPr/>
            </a:lvl1pPr>
          </a:lstStyle>
          <a:p>
            <a:pPr>
              <a:defRPr/>
            </a:pPr>
            <a:fld id="{315F3C68-E29B-48AC-8E43-CB94C3C8A87E}" type="slidenum">
              <a:rPr lang="en-US" altLang="ja-JP"/>
              <a:pPr>
                <a:defRPr/>
              </a:pPr>
              <a:t>‹#›</a:t>
            </a:fld>
            <a:endParaRPr lang="en-US" altLang="ja-JP"/>
          </a:p>
        </p:txBody>
      </p:sp>
    </p:spTree>
    <p:extLst>
      <p:ext uri="{BB962C8B-B14F-4D97-AF65-F5344CB8AC3E}">
        <p14:creationId xmlns:p14="http://schemas.microsoft.com/office/powerpoint/2010/main" val="177701617"/>
      </p:ext>
    </p:extLst>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4">
            <a:extLst>
              <a:ext uri="{FF2B5EF4-FFF2-40B4-BE49-F238E27FC236}">
                <a16:creationId xmlns:a16="http://schemas.microsoft.com/office/drawing/2014/main" id="{ED253161-987E-4B58-9EF9-124CE644DD8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3CB108E4-FCA3-40C7-AEDF-F46D60F206E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C8FD9D46-1711-40F1-8E9A-FD573653653F}"/>
              </a:ext>
            </a:extLst>
          </p:cNvPr>
          <p:cNvSpPr>
            <a:spLocks noGrp="1" noChangeArrowheads="1"/>
          </p:cNvSpPr>
          <p:nvPr>
            <p:ph type="sldNum" sz="quarter" idx="12"/>
          </p:nvPr>
        </p:nvSpPr>
        <p:spPr>
          <a:ln/>
        </p:spPr>
        <p:txBody>
          <a:bodyPr/>
          <a:lstStyle>
            <a:lvl1pPr>
              <a:defRPr/>
            </a:lvl1pPr>
          </a:lstStyle>
          <a:p>
            <a:pPr>
              <a:defRPr/>
            </a:pPr>
            <a:fld id="{92C4A063-C3C0-4F74-BC1C-533A04F8DDED}" type="slidenum">
              <a:rPr lang="en-US" altLang="ja-JP"/>
              <a:pPr>
                <a:defRPr/>
              </a:pPr>
              <a:t>‹#›</a:t>
            </a:fld>
            <a:endParaRPr lang="en-US" altLang="ja-JP"/>
          </a:p>
        </p:txBody>
      </p:sp>
    </p:spTree>
    <p:extLst>
      <p:ext uri="{BB962C8B-B14F-4D97-AF65-F5344CB8AC3E}">
        <p14:creationId xmlns:p14="http://schemas.microsoft.com/office/powerpoint/2010/main" val="928248112"/>
      </p:ext>
    </p:extLst>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4">
            <a:extLst>
              <a:ext uri="{FF2B5EF4-FFF2-40B4-BE49-F238E27FC236}">
                <a16:creationId xmlns:a16="http://schemas.microsoft.com/office/drawing/2014/main" id="{4F272A22-9C5E-4F98-94DB-EFCEE6DF602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5A6F32DD-EA23-4BE8-BCA1-77B5E4045E8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9E0811E3-40CF-4DE2-97A9-A8AA74332A26}"/>
              </a:ext>
            </a:extLst>
          </p:cNvPr>
          <p:cNvSpPr>
            <a:spLocks noGrp="1" noChangeArrowheads="1"/>
          </p:cNvSpPr>
          <p:nvPr>
            <p:ph type="sldNum" sz="quarter" idx="12"/>
          </p:nvPr>
        </p:nvSpPr>
        <p:spPr>
          <a:ln/>
        </p:spPr>
        <p:txBody>
          <a:bodyPr/>
          <a:lstStyle>
            <a:lvl1pPr>
              <a:defRPr/>
            </a:lvl1pPr>
          </a:lstStyle>
          <a:p>
            <a:pPr>
              <a:defRPr/>
            </a:pPr>
            <a:fld id="{DCD76AF0-397B-42BF-845D-DDBD25211A30}" type="slidenum">
              <a:rPr lang="en-US" altLang="ja-JP"/>
              <a:pPr>
                <a:defRPr/>
              </a:pPr>
              <a:t>‹#›</a:t>
            </a:fld>
            <a:endParaRPr lang="en-US" altLang="ja-JP"/>
          </a:p>
        </p:txBody>
      </p:sp>
    </p:spTree>
    <p:extLst>
      <p:ext uri="{BB962C8B-B14F-4D97-AF65-F5344CB8AC3E}">
        <p14:creationId xmlns:p14="http://schemas.microsoft.com/office/powerpoint/2010/main" val="60706467"/>
      </p:ext>
    </p:extLst>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85800" y="609600"/>
            <a:ext cx="7772400" cy="5486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4">
            <a:extLst>
              <a:ext uri="{FF2B5EF4-FFF2-40B4-BE49-F238E27FC236}">
                <a16:creationId xmlns:a16="http://schemas.microsoft.com/office/drawing/2014/main" id="{F648263F-675F-43A1-ACC7-0AE56E9A680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5">
            <a:extLst>
              <a:ext uri="{FF2B5EF4-FFF2-40B4-BE49-F238E27FC236}">
                <a16:creationId xmlns:a16="http://schemas.microsoft.com/office/drawing/2014/main" id="{F9B209BA-FC0D-427B-800D-3FAE36F35BB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6">
            <a:extLst>
              <a:ext uri="{FF2B5EF4-FFF2-40B4-BE49-F238E27FC236}">
                <a16:creationId xmlns:a16="http://schemas.microsoft.com/office/drawing/2014/main" id="{CBE9A820-5E9B-4766-AF1F-EBCDCA37279B}"/>
              </a:ext>
            </a:extLst>
          </p:cNvPr>
          <p:cNvSpPr>
            <a:spLocks noGrp="1" noChangeArrowheads="1"/>
          </p:cNvSpPr>
          <p:nvPr>
            <p:ph type="sldNum" sz="quarter" idx="12"/>
          </p:nvPr>
        </p:nvSpPr>
        <p:spPr>
          <a:ln/>
        </p:spPr>
        <p:txBody>
          <a:bodyPr/>
          <a:lstStyle>
            <a:lvl1pPr>
              <a:defRPr/>
            </a:lvl1pPr>
          </a:lstStyle>
          <a:p>
            <a:pPr>
              <a:defRPr/>
            </a:pPr>
            <a:fld id="{0A09AC1F-F3D9-4D17-8354-9E55418AFC8C}" type="slidenum">
              <a:rPr lang="en-US" altLang="ja-JP"/>
              <a:pPr>
                <a:defRPr/>
              </a:pPr>
              <a:t>‹#›</a:t>
            </a:fld>
            <a:endParaRPr lang="en-US" altLang="ja-JP"/>
          </a:p>
        </p:txBody>
      </p:sp>
    </p:spTree>
    <p:extLst>
      <p:ext uri="{BB962C8B-B14F-4D97-AF65-F5344CB8AC3E}">
        <p14:creationId xmlns:p14="http://schemas.microsoft.com/office/powerpoint/2010/main" val="113453676"/>
      </p:ext>
    </p:extLst>
  </p:cSld>
  <p:clrMapOvr>
    <a:masterClrMapping/>
  </p:clrMapOvr>
  <p:transition spd="med">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685800" y="1981200"/>
            <a:ext cx="7772400" cy="4114800"/>
          </a:xfrm>
        </p:spPr>
        <p:txBody>
          <a:bodyPr/>
          <a:lstStyle/>
          <a:p>
            <a:pPr lvl="0"/>
            <a:endParaRPr lang="ja-JP" altLang="en-US" noProof="0"/>
          </a:p>
        </p:txBody>
      </p:sp>
      <p:sp>
        <p:nvSpPr>
          <p:cNvPr id="4" name="Rectangle 14">
            <a:extLst>
              <a:ext uri="{FF2B5EF4-FFF2-40B4-BE49-F238E27FC236}">
                <a16:creationId xmlns:a16="http://schemas.microsoft.com/office/drawing/2014/main" id="{0F10A18A-4380-49CA-B404-C36E9744941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AC6A0CFA-1FEC-4145-9B77-858EB06130A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17043AA2-8CFD-4C33-9F27-AF8E10C69A60}"/>
              </a:ext>
            </a:extLst>
          </p:cNvPr>
          <p:cNvSpPr>
            <a:spLocks noGrp="1" noChangeArrowheads="1"/>
          </p:cNvSpPr>
          <p:nvPr>
            <p:ph type="sldNum" sz="quarter" idx="12"/>
          </p:nvPr>
        </p:nvSpPr>
        <p:spPr>
          <a:ln/>
        </p:spPr>
        <p:txBody>
          <a:bodyPr/>
          <a:lstStyle>
            <a:lvl1pPr>
              <a:defRPr/>
            </a:lvl1pPr>
          </a:lstStyle>
          <a:p>
            <a:pPr>
              <a:defRPr/>
            </a:pPr>
            <a:fld id="{572FF497-EBD8-4119-B1BC-BF554D6AE5DB}" type="slidenum">
              <a:rPr lang="en-US" altLang="ja-JP"/>
              <a:pPr>
                <a:defRPr/>
              </a:pPr>
              <a:t>‹#›</a:t>
            </a:fld>
            <a:endParaRPr lang="en-US" altLang="ja-JP"/>
          </a:p>
        </p:txBody>
      </p:sp>
    </p:spTree>
    <p:extLst>
      <p:ext uri="{BB962C8B-B14F-4D97-AF65-F5344CB8AC3E}">
        <p14:creationId xmlns:p14="http://schemas.microsoft.com/office/powerpoint/2010/main" val="3921941623"/>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4">
            <a:extLst>
              <a:ext uri="{FF2B5EF4-FFF2-40B4-BE49-F238E27FC236}">
                <a16:creationId xmlns:a16="http://schemas.microsoft.com/office/drawing/2014/main" id="{4508A841-EE7B-40A6-B53B-F5E8739C0A7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2A018EDF-CCA5-4525-8B60-F2BA610FEF9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97845CE8-610D-4952-AF13-0CB7ADED6148}"/>
              </a:ext>
            </a:extLst>
          </p:cNvPr>
          <p:cNvSpPr>
            <a:spLocks noGrp="1" noChangeArrowheads="1"/>
          </p:cNvSpPr>
          <p:nvPr>
            <p:ph type="sldNum" sz="quarter" idx="12"/>
          </p:nvPr>
        </p:nvSpPr>
        <p:spPr>
          <a:ln/>
        </p:spPr>
        <p:txBody>
          <a:bodyPr/>
          <a:lstStyle>
            <a:lvl1pPr>
              <a:defRPr/>
            </a:lvl1pPr>
          </a:lstStyle>
          <a:p>
            <a:pPr>
              <a:defRPr/>
            </a:pPr>
            <a:fld id="{BBFDA8BA-61DD-4FC0-BBB4-CE0DDF8048D9}" type="slidenum">
              <a:rPr lang="en-US" altLang="ja-JP"/>
              <a:pPr>
                <a:defRPr/>
              </a:pPr>
              <a:t>‹#›</a:t>
            </a:fld>
            <a:endParaRPr lang="en-US" altLang="ja-JP"/>
          </a:p>
        </p:txBody>
      </p:sp>
    </p:spTree>
    <p:extLst>
      <p:ext uri="{BB962C8B-B14F-4D97-AF65-F5344CB8AC3E}">
        <p14:creationId xmlns:p14="http://schemas.microsoft.com/office/powerpoint/2010/main" val="2874828050"/>
      </p:ext>
    </p:extLst>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14">
            <a:extLst>
              <a:ext uri="{FF2B5EF4-FFF2-40B4-BE49-F238E27FC236}">
                <a16:creationId xmlns:a16="http://schemas.microsoft.com/office/drawing/2014/main" id="{FD929CD5-4F59-43D7-837F-9D299918D26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0FF871E2-016D-4DCC-B1EC-9DDEAF2895E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0E5C29AA-3A9D-4F05-9E38-1CE261C0C6D8}"/>
              </a:ext>
            </a:extLst>
          </p:cNvPr>
          <p:cNvSpPr>
            <a:spLocks noGrp="1" noChangeArrowheads="1"/>
          </p:cNvSpPr>
          <p:nvPr>
            <p:ph type="sldNum" sz="quarter" idx="12"/>
          </p:nvPr>
        </p:nvSpPr>
        <p:spPr>
          <a:ln/>
        </p:spPr>
        <p:txBody>
          <a:bodyPr/>
          <a:lstStyle>
            <a:lvl1pPr>
              <a:defRPr/>
            </a:lvl1pPr>
          </a:lstStyle>
          <a:p>
            <a:pPr>
              <a:defRPr/>
            </a:pPr>
            <a:fld id="{A5DB3560-541B-4F88-A3BF-2025C94E9428}" type="slidenum">
              <a:rPr lang="en-US" altLang="ja-JP"/>
              <a:pPr>
                <a:defRPr/>
              </a:pPr>
              <a:t>‹#›</a:t>
            </a:fld>
            <a:endParaRPr lang="en-US" altLang="ja-JP"/>
          </a:p>
        </p:txBody>
      </p:sp>
    </p:spTree>
    <p:extLst>
      <p:ext uri="{BB962C8B-B14F-4D97-AF65-F5344CB8AC3E}">
        <p14:creationId xmlns:p14="http://schemas.microsoft.com/office/powerpoint/2010/main" val="962869389"/>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4">
            <a:extLst>
              <a:ext uri="{FF2B5EF4-FFF2-40B4-BE49-F238E27FC236}">
                <a16:creationId xmlns:a16="http://schemas.microsoft.com/office/drawing/2014/main" id="{5CBB7EE7-C880-4709-A0D5-A8DF6F186C2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5">
            <a:extLst>
              <a:ext uri="{FF2B5EF4-FFF2-40B4-BE49-F238E27FC236}">
                <a16:creationId xmlns:a16="http://schemas.microsoft.com/office/drawing/2014/main" id="{D5F36E12-B70C-43A9-80C6-D6FB8066B1A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6">
            <a:extLst>
              <a:ext uri="{FF2B5EF4-FFF2-40B4-BE49-F238E27FC236}">
                <a16:creationId xmlns:a16="http://schemas.microsoft.com/office/drawing/2014/main" id="{D220BE1C-3D8E-4217-A526-2C5646578A9B}"/>
              </a:ext>
            </a:extLst>
          </p:cNvPr>
          <p:cNvSpPr>
            <a:spLocks noGrp="1" noChangeArrowheads="1"/>
          </p:cNvSpPr>
          <p:nvPr>
            <p:ph type="sldNum" sz="quarter" idx="12"/>
          </p:nvPr>
        </p:nvSpPr>
        <p:spPr>
          <a:ln/>
        </p:spPr>
        <p:txBody>
          <a:bodyPr/>
          <a:lstStyle>
            <a:lvl1pPr>
              <a:defRPr/>
            </a:lvl1pPr>
          </a:lstStyle>
          <a:p>
            <a:pPr>
              <a:defRPr/>
            </a:pPr>
            <a:fld id="{954BE634-2FFF-4C37-9DF0-0F63804F578F}" type="slidenum">
              <a:rPr lang="en-US" altLang="ja-JP"/>
              <a:pPr>
                <a:defRPr/>
              </a:pPr>
              <a:t>‹#›</a:t>
            </a:fld>
            <a:endParaRPr lang="en-US" altLang="ja-JP"/>
          </a:p>
        </p:txBody>
      </p:sp>
    </p:spTree>
    <p:extLst>
      <p:ext uri="{BB962C8B-B14F-4D97-AF65-F5344CB8AC3E}">
        <p14:creationId xmlns:p14="http://schemas.microsoft.com/office/powerpoint/2010/main" val="94527447"/>
      </p:ext>
    </p:extLst>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4">
            <a:extLst>
              <a:ext uri="{FF2B5EF4-FFF2-40B4-BE49-F238E27FC236}">
                <a16:creationId xmlns:a16="http://schemas.microsoft.com/office/drawing/2014/main" id="{8F8EBC18-CD02-4A28-A655-6A485237A64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5">
            <a:extLst>
              <a:ext uri="{FF2B5EF4-FFF2-40B4-BE49-F238E27FC236}">
                <a16:creationId xmlns:a16="http://schemas.microsoft.com/office/drawing/2014/main" id="{97ADC329-2DCF-4F75-A75D-D0046D722CA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6">
            <a:extLst>
              <a:ext uri="{FF2B5EF4-FFF2-40B4-BE49-F238E27FC236}">
                <a16:creationId xmlns:a16="http://schemas.microsoft.com/office/drawing/2014/main" id="{64DC9809-5597-4BDD-BB07-6D65D99221FD}"/>
              </a:ext>
            </a:extLst>
          </p:cNvPr>
          <p:cNvSpPr>
            <a:spLocks noGrp="1" noChangeArrowheads="1"/>
          </p:cNvSpPr>
          <p:nvPr>
            <p:ph type="sldNum" sz="quarter" idx="12"/>
          </p:nvPr>
        </p:nvSpPr>
        <p:spPr>
          <a:ln/>
        </p:spPr>
        <p:txBody>
          <a:bodyPr/>
          <a:lstStyle>
            <a:lvl1pPr>
              <a:defRPr/>
            </a:lvl1pPr>
          </a:lstStyle>
          <a:p>
            <a:pPr>
              <a:defRPr/>
            </a:pPr>
            <a:fld id="{01818762-6DDE-4DEA-B64F-DAF084F93AED}" type="slidenum">
              <a:rPr lang="en-US" altLang="ja-JP"/>
              <a:pPr>
                <a:defRPr/>
              </a:pPr>
              <a:t>‹#›</a:t>
            </a:fld>
            <a:endParaRPr lang="en-US" altLang="ja-JP"/>
          </a:p>
        </p:txBody>
      </p:sp>
    </p:spTree>
    <p:extLst>
      <p:ext uri="{BB962C8B-B14F-4D97-AF65-F5344CB8AC3E}">
        <p14:creationId xmlns:p14="http://schemas.microsoft.com/office/powerpoint/2010/main" val="2157232066"/>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4">
            <a:extLst>
              <a:ext uri="{FF2B5EF4-FFF2-40B4-BE49-F238E27FC236}">
                <a16:creationId xmlns:a16="http://schemas.microsoft.com/office/drawing/2014/main" id="{31AD9C46-0A1C-442F-807E-BC3D9FD2626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5">
            <a:extLst>
              <a:ext uri="{FF2B5EF4-FFF2-40B4-BE49-F238E27FC236}">
                <a16:creationId xmlns:a16="http://schemas.microsoft.com/office/drawing/2014/main" id="{765110EB-84E0-4B83-B8FE-51643F71946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6">
            <a:extLst>
              <a:ext uri="{FF2B5EF4-FFF2-40B4-BE49-F238E27FC236}">
                <a16:creationId xmlns:a16="http://schemas.microsoft.com/office/drawing/2014/main" id="{FF522F3E-349E-4B67-B357-AED4D9B6393E}"/>
              </a:ext>
            </a:extLst>
          </p:cNvPr>
          <p:cNvSpPr>
            <a:spLocks noGrp="1" noChangeArrowheads="1"/>
          </p:cNvSpPr>
          <p:nvPr>
            <p:ph type="sldNum" sz="quarter" idx="12"/>
          </p:nvPr>
        </p:nvSpPr>
        <p:spPr>
          <a:ln/>
        </p:spPr>
        <p:txBody>
          <a:bodyPr/>
          <a:lstStyle>
            <a:lvl1pPr>
              <a:defRPr/>
            </a:lvl1pPr>
          </a:lstStyle>
          <a:p>
            <a:pPr>
              <a:defRPr/>
            </a:pPr>
            <a:fld id="{E453786E-C0A8-417E-9C0D-453AAB794161}" type="slidenum">
              <a:rPr lang="en-US" altLang="ja-JP"/>
              <a:pPr>
                <a:defRPr/>
              </a:pPr>
              <a:t>‹#›</a:t>
            </a:fld>
            <a:endParaRPr lang="en-US" altLang="ja-JP"/>
          </a:p>
        </p:txBody>
      </p:sp>
    </p:spTree>
    <p:extLst>
      <p:ext uri="{BB962C8B-B14F-4D97-AF65-F5344CB8AC3E}">
        <p14:creationId xmlns:p14="http://schemas.microsoft.com/office/powerpoint/2010/main" val="1569007520"/>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31E26F38-104B-4D5C-A2D9-45820537808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5">
            <a:extLst>
              <a:ext uri="{FF2B5EF4-FFF2-40B4-BE49-F238E27FC236}">
                <a16:creationId xmlns:a16="http://schemas.microsoft.com/office/drawing/2014/main" id="{6A5DDF2D-8842-4EA6-B68D-55E9363AC85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6">
            <a:extLst>
              <a:ext uri="{FF2B5EF4-FFF2-40B4-BE49-F238E27FC236}">
                <a16:creationId xmlns:a16="http://schemas.microsoft.com/office/drawing/2014/main" id="{B578F9C3-9C98-495A-BF1C-377423823AD1}"/>
              </a:ext>
            </a:extLst>
          </p:cNvPr>
          <p:cNvSpPr>
            <a:spLocks noGrp="1" noChangeArrowheads="1"/>
          </p:cNvSpPr>
          <p:nvPr>
            <p:ph type="sldNum" sz="quarter" idx="12"/>
          </p:nvPr>
        </p:nvSpPr>
        <p:spPr>
          <a:ln/>
        </p:spPr>
        <p:txBody>
          <a:bodyPr/>
          <a:lstStyle>
            <a:lvl1pPr>
              <a:defRPr/>
            </a:lvl1pPr>
          </a:lstStyle>
          <a:p>
            <a:pPr>
              <a:defRPr/>
            </a:pPr>
            <a:fld id="{85E0AF6D-3AEF-44FA-AEE7-ED822E6F07C4}" type="slidenum">
              <a:rPr lang="en-US" altLang="ja-JP"/>
              <a:pPr>
                <a:defRPr/>
              </a:pPr>
              <a:t>‹#›</a:t>
            </a:fld>
            <a:endParaRPr lang="en-US" altLang="ja-JP"/>
          </a:p>
        </p:txBody>
      </p:sp>
    </p:spTree>
    <p:extLst>
      <p:ext uri="{BB962C8B-B14F-4D97-AF65-F5344CB8AC3E}">
        <p14:creationId xmlns:p14="http://schemas.microsoft.com/office/powerpoint/2010/main" val="887258732"/>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14">
            <a:extLst>
              <a:ext uri="{FF2B5EF4-FFF2-40B4-BE49-F238E27FC236}">
                <a16:creationId xmlns:a16="http://schemas.microsoft.com/office/drawing/2014/main" id="{568A2D36-EF79-4639-B330-8553516BBBF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5">
            <a:extLst>
              <a:ext uri="{FF2B5EF4-FFF2-40B4-BE49-F238E27FC236}">
                <a16:creationId xmlns:a16="http://schemas.microsoft.com/office/drawing/2014/main" id="{6626D7CF-4D06-4014-90AD-EFF515024B8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6">
            <a:extLst>
              <a:ext uri="{FF2B5EF4-FFF2-40B4-BE49-F238E27FC236}">
                <a16:creationId xmlns:a16="http://schemas.microsoft.com/office/drawing/2014/main" id="{C24EB7D8-B6BB-439F-AD00-A2415D19FD44}"/>
              </a:ext>
            </a:extLst>
          </p:cNvPr>
          <p:cNvSpPr>
            <a:spLocks noGrp="1" noChangeArrowheads="1"/>
          </p:cNvSpPr>
          <p:nvPr>
            <p:ph type="sldNum" sz="quarter" idx="12"/>
          </p:nvPr>
        </p:nvSpPr>
        <p:spPr>
          <a:ln/>
        </p:spPr>
        <p:txBody>
          <a:bodyPr/>
          <a:lstStyle>
            <a:lvl1pPr>
              <a:defRPr/>
            </a:lvl1pPr>
          </a:lstStyle>
          <a:p>
            <a:pPr>
              <a:defRPr/>
            </a:pPr>
            <a:fld id="{2E913908-CA67-4768-A20F-580F3C8B4EB7}" type="slidenum">
              <a:rPr lang="en-US" altLang="ja-JP"/>
              <a:pPr>
                <a:defRPr/>
              </a:pPr>
              <a:t>‹#›</a:t>
            </a:fld>
            <a:endParaRPr lang="en-US" altLang="ja-JP"/>
          </a:p>
        </p:txBody>
      </p:sp>
    </p:spTree>
    <p:extLst>
      <p:ext uri="{BB962C8B-B14F-4D97-AF65-F5344CB8AC3E}">
        <p14:creationId xmlns:p14="http://schemas.microsoft.com/office/powerpoint/2010/main" val="345157642"/>
      </p:ext>
    </p:extLst>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14">
            <a:extLst>
              <a:ext uri="{FF2B5EF4-FFF2-40B4-BE49-F238E27FC236}">
                <a16:creationId xmlns:a16="http://schemas.microsoft.com/office/drawing/2014/main" id="{6818232B-A20D-4E0C-A832-41AAA838691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5">
            <a:extLst>
              <a:ext uri="{FF2B5EF4-FFF2-40B4-BE49-F238E27FC236}">
                <a16:creationId xmlns:a16="http://schemas.microsoft.com/office/drawing/2014/main" id="{B5F3D27C-93DB-47DF-8B57-629C1127CAA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6">
            <a:extLst>
              <a:ext uri="{FF2B5EF4-FFF2-40B4-BE49-F238E27FC236}">
                <a16:creationId xmlns:a16="http://schemas.microsoft.com/office/drawing/2014/main" id="{F403402B-98EB-4F10-AE70-6617BABDE93F}"/>
              </a:ext>
            </a:extLst>
          </p:cNvPr>
          <p:cNvSpPr>
            <a:spLocks noGrp="1" noChangeArrowheads="1"/>
          </p:cNvSpPr>
          <p:nvPr>
            <p:ph type="sldNum" sz="quarter" idx="12"/>
          </p:nvPr>
        </p:nvSpPr>
        <p:spPr>
          <a:ln/>
        </p:spPr>
        <p:txBody>
          <a:bodyPr/>
          <a:lstStyle>
            <a:lvl1pPr>
              <a:defRPr/>
            </a:lvl1pPr>
          </a:lstStyle>
          <a:p>
            <a:pPr>
              <a:defRPr/>
            </a:pPr>
            <a:fld id="{53E7C535-1CC4-4168-9817-E16DAE41FE55}" type="slidenum">
              <a:rPr lang="en-US" altLang="ja-JP"/>
              <a:pPr>
                <a:defRPr/>
              </a:pPr>
              <a:t>‹#›</a:t>
            </a:fld>
            <a:endParaRPr lang="en-US" altLang="ja-JP"/>
          </a:p>
        </p:txBody>
      </p:sp>
    </p:spTree>
    <p:extLst>
      <p:ext uri="{BB962C8B-B14F-4D97-AF65-F5344CB8AC3E}">
        <p14:creationId xmlns:p14="http://schemas.microsoft.com/office/powerpoint/2010/main" val="459589356"/>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89D93D55-7485-47FF-9FBF-F4DEFFA20884}"/>
              </a:ext>
            </a:extLst>
          </p:cNvPr>
          <p:cNvGrpSpPr>
            <a:grpSpLocks/>
          </p:cNvGrpSpPr>
          <p:nvPr/>
        </p:nvGrpSpPr>
        <p:grpSpPr bwMode="auto">
          <a:xfrm>
            <a:off x="-9525" y="-20638"/>
            <a:ext cx="9153525" cy="6878638"/>
            <a:chOff x="-6" y="-13"/>
            <a:chExt cx="5766" cy="4333"/>
          </a:xfrm>
        </p:grpSpPr>
        <p:sp>
          <p:nvSpPr>
            <p:cNvPr id="35843" name="Rectangle 3">
              <a:extLst>
                <a:ext uri="{FF2B5EF4-FFF2-40B4-BE49-F238E27FC236}">
                  <a16:creationId xmlns:a16="http://schemas.microsoft.com/office/drawing/2014/main" id="{26F517E3-C7BA-481B-829F-BE36C318FEB7}"/>
                </a:ext>
              </a:extLst>
            </p:cNvPr>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p:spPr>
          <p:txBody>
            <a:bodyPr wrap="none" anchor="ctr"/>
            <a:lstStyle/>
            <a:p>
              <a:pPr eaLnBrk="1" hangingPunct="1">
                <a:lnSpc>
                  <a:spcPct val="90000"/>
                </a:lnSpc>
                <a:spcBef>
                  <a:spcPct val="20000"/>
                </a:spcBef>
                <a:buFont typeface="Wingdings" panose="05000000000000000000" pitchFamily="2" charset="2"/>
                <a:buChar char="u"/>
                <a:defRPr/>
              </a:pPr>
              <a:endParaRPr lang="ja-JP" altLang="en-US"/>
            </a:p>
          </p:txBody>
        </p:sp>
        <p:sp>
          <p:nvSpPr>
            <p:cNvPr id="1033" name="Freeform 4">
              <a:extLst>
                <a:ext uri="{FF2B5EF4-FFF2-40B4-BE49-F238E27FC236}">
                  <a16:creationId xmlns:a16="http://schemas.microsoft.com/office/drawing/2014/main" id="{9BDA0D71-0C20-494E-99B5-D558E5AB157B}"/>
                </a:ext>
              </a:extLst>
            </p:cNvPr>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1034" name="Freeform 5">
              <a:extLst>
                <a:ext uri="{FF2B5EF4-FFF2-40B4-BE49-F238E27FC236}">
                  <a16:creationId xmlns:a16="http://schemas.microsoft.com/office/drawing/2014/main" id="{CFFB4F40-7E5A-41E0-9712-D6E7CB9E1FBB}"/>
                </a:ext>
              </a:extLst>
            </p:cNvPr>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5" name="Freeform 6">
              <a:extLst>
                <a:ext uri="{FF2B5EF4-FFF2-40B4-BE49-F238E27FC236}">
                  <a16:creationId xmlns:a16="http://schemas.microsoft.com/office/drawing/2014/main" id="{4F021EDF-0897-4AD7-9295-A4B2D08278A2}"/>
                </a:ext>
              </a:extLst>
            </p:cNvPr>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6" name="Freeform 7">
              <a:extLst>
                <a:ext uri="{FF2B5EF4-FFF2-40B4-BE49-F238E27FC236}">
                  <a16:creationId xmlns:a16="http://schemas.microsoft.com/office/drawing/2014/main" id="{86FB95CB-4952-468F-9324-AF43A50F30ED}"/>
                </a:ext>
              </a:extLst>
            </p:cNvPr>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7" name="Freeform 8">
              <a:extLst>
                <a:ext uri="{FF2B5EF4-FFF2-40B4-BE49-F238E27FC236}">
                  <a16:creationId xmlns:a16="http://schemas.microsoft.com/office/drawing/2014/main" id="{F0DCA937-DC15-410F-9095-359795FB832F}"/>
                </a:ext>
              </a:extLst>
            </p:cNvPr>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8" name="Freeform 9">
              <a:extLst>
                <a:ext uri="{FF2B5EF4-FFF2-40B4-BE49-F238E27FC236}">
                  <a16:creationId xmlns:a16="http://schemas.microsoft.com/office/drawing/2014/main" id="{6CEFDE5B-8A7E-4404-B0BB-235EF6C16671}"/>
                </a:ext>
              </a:extLst>
            </p:cNvPr>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9" name="Freeform 10">
              <a:extLst>
                <a:ext uri="{FF2B5EF4-FFF2-40B4-BE49-F238E27FC236}">
                  <a16:creationId xmlns:a16="http://schemas.microsoft.com/office/drawing/2014/main" id="{76E74FEF-01A7-42A9-BA8C-0850510C0E93}"/>
                </a:ext>
              </a:extLst>
            </p:cNvPr>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40" name="Freeform 11">
              <a:extLst>
                <a:ext uri="{FF2B5EF4-FFF2-40B4-BE49-F238E27FC236}">
                  <a16:creationId xmlns:a16="http://schemas.microsoft.com/office/drawing/2014/main" id="{B91A7084-16D8-4693-895B-D7543C8847D5}"/>
                </a:ext>
              </a:extLst>
            </p:cNvPr>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1027" name="Rectangle 12">
            <a:extLst>
              <a:ext uri="{FF2B5EF4-FFF2-40B4-BE49-F238E27FC236}">
                <a16:creationId xmlns:a16="http://schemas.microsoft.com/office/drawing/2014/main" id="{976440A1-F64F-4657-B1F7-5C3178E4423A}"/>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8" name="Rectangle 13">
            <a:extLst>
              <a:ext uri="{FF2B5EF4-FFF2-40B4-BE49-F238E27FC236}">
                <a16:creationId xmlns:a16="http://schemas.microsoft.com/office/drawing/2014/main" id="{01610208-0DC0-49B4-83D1-0CDDD471A28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5854" name="Rectangle 14">
            <a:extLst>
              <a:ext uri="{FF2B5EF4-FFF2-40B4-BE49-F238E27FC236}">
                <a16:creationId xmlns:a16="http://schemas.microsoft.com/office/drawing/2014/main" id="{104B3F00-3F1E-4FBB-83E6-604C4DD786F9}"/>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FontTx/>
              <a:buNone/>
              <a:defRPr kumimoji="0" sz="1400"/>
            </a:lvl1pPr>
          </a:lstStyle>
          <a:p>
            <a:pPr>
              <a:defRPr/>
            </a:pPr>
            <a:endParaRPr lang="en-US" altLang="ja-JP"/>
          </a:p>
        </p:txBody>
      </p:sp>
      <p:sp>
        <p:nvSpPr>
          <p:cNvPr id="35855" name="Rectangle 15">
            <a:extLst>
              <a:ext uri="{FF2B5EF4-FFF2-40B4-BE49-F238E27FC236}">
                <a16:creationId xmlns:a16="http://schemas.microsoft.com/office/drawing/2014/main" id="{1F31F1B0-E6E5-46FC-A7C2-C2DC0344E59E}"/>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FontTx/>
              <a:buNone/>
              <a:defRPr kumimoji="0" sz="1400"/>
            </a:lvl1pPr>
          </a:lstStyle>
          <a:p>
            <a:pPr>
              <a:defRPr/>
            </a:pPr>
            <a:endParaRPr lang="en-US" altLang="ja-JP"/>
          </a:p>
        </p:txBody>
      </p:sp>
      <p:sp>
        <p:nvSpPr>
          <p:cNvPr id="35856" name="Rectangle 16">
            <a:extLst>
              <a:ext uri="{FF2B5EF4-FFF2-40B4-BE49-F238E27FC236}">
                <a16:creationId xmlns:a16="http://schemas.microsoft.com/office/drawing/2014/main" id="{062BCF1F-F4E2-4481-A684-B07ED6400AB7}"/>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FontTx/>
              <a:buNone/>
              <a:defRPr kumimoji="0" sz="1400"/>
            </a:lvl1pPr>
          </a:lstStyle>
          <a:p>
            <a:pPr>
              <a:defRPr/>
            </a:pPr>
            <a:fld id="{106F491F-9170-4791-9011-4121CB142480}"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4518" r:id="rId1"/>
    <p:sldLayoutId id="2147484506" r:id="rId2"/>
    <p:sldLayoutId id="2147484507" r:id="rId3"/>
    <p:sldLayoutId id="2147484508" r:id="rId4"/>
    <p:sldLayoutId id="2147484509" r:id="rId5"/>
    <p:sldLayoutId id="2147484510" r:id="rId6"/>
    <p:sldLayoutId id="2147484511" r:id="rId7"/>
    <p:sldLayoutId id="2147484512" r:id="rId8"/>
    <p:sldLayoutId id="2147484513" r:id="rId9"/>
    <p:sldLayoutId id="2147484514" r:id="rId10"/>
    <p:sldLayoutId id="2147484515" r:id="rId11"/>
    <p:sldLayoutId id="2147484516" r:id="rId12"/>
    <p:sldLayoutId id="2147484517" r:id="rId13"/>
  </p:sldLayoutIdLst>
  <p:transition spd="med">
    <p:zoom/>
  </p:transition>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3399"/>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223DD9B-609F-4360-9E55-2F11D49C2D97}"/>
              </a:ext>
            </a:extLst>
          </p:cNvPr>
          <p:cNvSpPr>
            <a:spLocks noGrp="1" noChangeArrowheads="1"/>
          </p:cNvSpPr>
          <p:nvPr>
            <p:ph type="ctrTitle"/>
          </p:nvPr>
        </p:nvSpPr>
        <p:spPr>
          <a:xfrm>
            <a:off x="250825" y="333375"/>
            <a:ext cx="8785225" cy="2105025"/>
          </a:xfrm>
        </p:spPr>
        <p:txBody>
          <a:bodyPr/>
          <a:lstStyle/>
          <a:p>
            <a:pPr eaLnBrk="1" hangingPunct="1"/>
            <a:r>
              <a:rPr lang="ja-JP" altLang="en-US" sz="6000"/>
              <a:t>検量線作成と　　　</a:t>
            </a:r>
            <a:br>
              <a:rPr lang="en-US" altLang="ja-JP" sz="6000"/>
            </a:br>
            <a:r>
              <a:rPr lang="ja-JP" altLang="en-US" sz="6000"/>
              <a:t>検出限界・定量下限</a:t>
            </a:r>
          </a:p>
        </p:txBody>
      </p:sp>
      <p:sp>
        <p:nvSpPr>
          <p:cNvPr id="4099" name="Rectangle 3">
            <a:extLst>
              <a:ext uri="{FF2B5EF4-FFF2-40B4-BE49-F238E27FC236}">
                <a16:creationId xmlns:a16="http://schemas.microsoft.com/office/drawing/2014/main" id="{95527977-DCD2-4B0D-8776-CC231314D721}"/>
              </a:ext>
            </a:extLst>
          </p:cNvPr>
          <p:cNvSpPr>
            <a:spLocks noGrp="1" noChangeArrowheads="1"/>
          </p:cNvSpPr>
          <p:nvPr>
            <p:ph type="subTitle" idx="1"/>
          </p:nvPr>
        </p:nvSpPr>
        <p:spPr>
          <a:xfrm>
            <a:off x="800100" y="3789363"/>
            <a:ext cx="7315200" cy="990600"/>
          </a:xfrm>
        </p:spPr>
        <p:txBody>
          <a:bodyPr/>
          <a:lstStyle/>
          <a:p>
            <a:pPr eaLnBrk="1" hangingPunct="1"/>
            <a:r>
              <a:rPr lang="ja-JP" altLang="en-US" sz="4800" dirty="0">
                <a:latin typeface="HGSｺﾞｼｯｸE" panose="020B0900000000000000" pitchFamily="50" charset="-128"/>
                <a:ea typeface="HGSｺﾞｼｯｸE" panose="020B0900000000000000" pitchFamily="50" charset="-128"/>
              </a:rPr>
              <a:t>株式会社　環境技研</a:t>
            </a:r>
            <a:endParaRPr lang="ja-JP" altLang="en-US" sz="4800" dirty="0"/>
          </a:p>
        </p:txBody>
      </p:sp>
      <p:pic>
        <p:nvPicPr>
          <p:cNvPr id="4" name="図 7">
            <a:extLst>
              <a:ext uri="{FF2B5EF4-FFF2-40B4-BE49-F238E27FC236}">
                <a16:creationId xmlns:a16="http://schemas.microsoft.com/office/drawing/2014/main" id="{4735B5B1-692F-47E0-9888-A3CE7B8F16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3E601A62-0378-4241-B9D0-034F747F966D}"/>
              </a:ext>
            </a:extLst>
          </p:cNvPr>
          <p:cNvSpPr txBox="1">
            <a:spLocks noChangeArrowheads="1"/>
          </p:cNvSpPr>
          <p:nvPr/>
        </p:nvSpPr>
        <p:spPr bwMode="auto">
          <a:xfrm>
            <a:off x="611188" y="188"/>
            <a:ext cx="7343775" cy="72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dirty="0">
                <a:solidFill>
                  <a:schemeClr val="tx2"/>
                </a:solidFill>
              </a:rPr>
              <a:t>５．検出限界と定量下限</a:t>
            </a:r>
            <a:r>
              <a:rPr lang="en-US" altLang="ja-JP" sz="3600" dirty="0">
                <a:solidFill>
                  <a:schemeClr val="tx2"/>
                </a:solidFill>
              </a:rPr>
              <a:t> </a:t>
            </a:r>
            <a:endParaRPr lang="ja-JP" altLang="en-US" sz="3600" dirty="0">
              <a:solidFill>
                <a:schemeClr val="tx2"/>
              </a:solidFill>
            </a:endParaRPr>
          </a:p>
        </p:txBody>
      </p:sp>
      <p:sp>
        <p:nvSpPr>
          <p:cNvPr id="3" name="Rectangle 7">
            <a:extLst>
              <a:ext uri="{FF2B5EF4-FFF2-40B4-BE49-F238E27FC236}">
                <a16:creationId xmlns:a16="http://schemas.microsoft.com/office/drawing/2014/main" id="{79EEB8CE-0868-449A-ACF4-34612731A579}"/>
              </a:ext>
            </a:extLst>
          </p:cNvPr>
          <p:cNvSpPr txBox="1">
            <a:spLocks noChangeArrowheads="1"/>
          </p:cNvSpPr>
          <p:nvPr/>
        </p:nvSpPr>
        <p:spPr bwMode="auto">
          <a:xfrm>
            <a:off x="354013" y="784225"/>
            <a:ext cx="8539162" cy="3076575"/>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en-US" altLang="ja-JP" sz="3200" dirty="0">
                <a:solidFill>
                  <a:srgbClr val="FFFF00"/>
                </a:solidFill>
                <a:latin typeface="+mj-ea"/>
              </a:rPr>
              <a:t>JIS</a:t>
            </a:r>
            <a:r>
              <a:rPr lang="ja-JP" altLang="en-US" sz="3200" dirty="0">
                <a:solidFill>
                  <a:srgbClr val="FFFF00"/>
                </a:solidFill>
                <a:latin typeface="+mj-ea"/>
              </a:rPr>
              <a:t>Ｋ</a:t>
            </a:r>
            <a:r>
              <a:rPr lang="en-US" altLang="ja-JP" sz="3200" dirty="0">
                <a:solidFill>
                  <a:srgbClr val="FFFF00"/>
                </a:solidFill>
                <a:latin typeface="+mj-ea"/>
              </a:rPr>
              <a:t>0211</a:t>
            </a:r>
            <a:r>
              <a:rPr lang="ja-JP" altLang="en-US" sz="3200" dirty="0">
                <a:solidFill>
                  <a:srgbClr val="FFFF00"/>
                </a:solidFill>
                <a:latin typeface="+mj-ea"/>
              </a:rPr>
              <a:t>分析化学用語（基礎部門）</a:t>
            </a:r>
            <a:endParaRPr lang="en-US" altLang="ja-JP" sz="3200" dirty="0">
              <a:solidFill>
                <a:srgbClr val="FFFF00"/>
              </a:solidFill>
              <a:latin typeface="+mj-ea"/>
            </a:endParaRPr>
          </a:p>
          <a:p>
            <a:pPr algn="l">
              <a:defRPr/>
            </a:pPr>
            <a:r>
              <a:rPr lang="ja-JP" altLang="en-US" sz="3200" dirty="0">
                <a:latin typeface="+mj-ea"/>
              </a:rPr>
              <a:t>◆検出限界、検出下限、ＤＬ</a:t>
            </a:r>
            <a:endParaRPr lang="en-US" altLang="ja-JP" sz="3200" dirty="0">
              <a:latin typeface="+mj-ea"/>
            </a:endParaRPr>
          </a:p>
          <a:p>
            <a:pPr algn="l">
              <a:defRPr/>
            </a:pPr>
            <a:r>
              <a:rPr lang="ja-JP" altLang="en-US" sz="3200" dirty="0">
                <a:solidFill>
                  <a:schemeClr val="tx1"/>
                </a:solidFill>
                <a:latin typeface="+mj-ea"/>
              </a:rPr>
              <a:t>検出できる最小量（値）</a:t>
            </a:r>
            <a:endParaRPr lang="en-US" altLang="ja-JP" sz="3200" dirty="0">
              <a:solidFill>
                <a:schemeClr val="tx1"/>
              </a:solidFill>
              <a:latin typeface="+mj-ea"/>
            </a:endParaRPr>
          </a:p>
          <a:p>
            <a:pPr algn="l">
              <a:defRPr/>
            </a:pPr>
            <a:r>
              <a:rPr lang="ja-JP" altLang="en-US" sz="3200" dirty="0">
                <a:latin typeface="+mj-ea"/>
              </a:rPr>
              <a:t>◆定量下限</a:t>
            </a:r>
            <a:endParaRPr lang="en-US" altLang="ja-JP" sz="3200" dirty="0">
              <a:latin typeface="+mj-ea"/>
            </a:endParaRPr>
          </a:p>
          <a:p>
            <a:pPr algn="l">
              <a:defRPr/>
            </a:pPr>
            <a:r>
              <a:rPr lang="ja-JP" altLang="en-US" sz="3200" dirty="0">
                <a:solidFill>
                  <a:schemeClr val="tx1"/>
                </a:solidFill>
                <a:latin typeface="+mj-ea"/>
              </a:rPr>
              <a:t>ある分析法によって分析種の定量が可能な最小量（値）または、最小濃度</a:t>
            </a:r>
          </a:p>
        </p:txBody>
      </p:sp>
      <p:sp>
        <p:nvSpPr>
          <p:cNvPr id="4" name="Rectangle 7">
            <a:extLst>
              <a:ext uri="{FF2B5EF4-FFF2-40B4-BE49-F238E27FC236}">
                <a16:creationId xmlns:a16="http://schemas.microsoft.com/office/drawing/2014/main" id="{86B1EA9D-8606-4379-B85D-0369C60A20D2}"/>
              </a:ext>
            </a:extLst>
          </p:cNvPr>
          <p:cNvSpPr txBox="1">
            <a:spLocks noChangeArrowheads="1"/>
          </p:cNvSpPr>
          <p:nvPr/>
        </p:nvSpPr>
        <p:spPr bwMode="auto">
          <a:xfrm>
            <a:off x="365125" y="3860800"/>
            <a:ext cx="8539163" cy="2881313"/>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solidFill>
                  <a:srgbClr val="FF0000"/>
                </a:solidFill>
                <a:latin typeface="+mj-ea"/>
              </a:rPr>
              <a:t>注意事項</a:t>
            </a:r>
            <a:endParaRPr lang="en-US" altLang="ja-JP" sz="3200" dirty="0">
              <a:solidFill>
                <a:srgbClr val="FF0000"/>
              </a:solidFill>
              <a:latin typeface="+mj-ea"/>
            </a:endParaRPr>
          </a:p>
          <a:p>
            <a:pPr algn="l">
              <a:defRPr/>
            </a:pPr>
            <a:r>
              <a:rPr lang="ja-JP" altLang="en-US" sz="3200" dirty="0">
                <a:latin typeface="+mj-ea"/>
              </a:rPr>
              <a:t>◆報告下限値</a:t>
            </a:r>
            <a:endParaRPr lang="en-US" altLang="ja-JP" sz="3200" dirty="0">
              <a:latin typeface="+mj-ea"/>
            </a:endParaRPr>
          </a:p>
          <a:p>
            <a:pPr algn="l">
              <a:defRPr/>
            </a:pPr>
            <a:r>
              <a:rPr lang="ja-JP" altLang="en-US" sz="2800" dirty="0">
                <a:solidFill>
                  <a:schemeClr val="tx1"/>
                </a:solidFill>
                <a:latin typeface="+mj-ea"/>
              </a:rPr>
              <a:t>報告値を受け取る側が「少なくともこの数値まで明確に測定して報告をして下さい」と 要求する意図をもって設定された値である。検出限界、定量下限と混同してはならない。</a:t>
            </a:r>
          </a:p>
        </p:txBody>
      </p:sp>
      <p:pic>
        <p:nvPicPr>
          <p:cNvPr id="6" name="図 7">
            <a:extLst>
              <a:ext uri="{FF2B5EF4-FFF2-40B4-BE49-F238E27FC236}">
                <a16:creationId xmlns:a16="http://schemas.microsoft.com/office/drawing/2014/main" id="{6F20A671-4A71-4482-9F9F-C452D1E5D8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116633"/>
            <a:ext cx="690881" cy="539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A608D069-C4B3-4F64-9D44-CFB13DCF996F}"/>
              </a:ext>
            </a:extLst>
          </p:cNvPr>
          <p:cNvSpPr txBox="1">
            <a:spLocks noChangeArrowheads="1"/>
          </p:cNvSpPr>
          <p:nvPr/>
        </p:nvSpPr>
        <p:spPr bwMode="auto">
          <a:xfrm>
            <a:off x="611188" y="752"/>
            <a:ext cx="7273925" cy="72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a:solidFill>
                  <a:schemeClr val="tx2"/>
                </a:solidFill>
              </a:rPr>
              <a:t>６．検出限界</a:t>
            </a:r>
            <a:r>
              <a:rPr lang="en-US" altLang="ja-JP" sz="3600">
                <a:solidFill>
                  <a:schemeClr val="tx2"/>
                </a:solidFill>
              </a:rPr>
              <a:t>(JIS</a:t>
            </a:r>
            <a:r>
              <a:rPr lang="ja-JP" altLang="en-US" sz="3600">
                <a:solidFill>
                  <a:schemeClr val="tx2"/>
                </a:solidFill>
              </a:rPr>
              <a:t>法　装置検出限界）</a:t>
            </a:r>
            <a:r>
              <a:rPr lang="en-US" altLang="ja-JP" sz="3600">
                <a:solidFill>
                  <a:schemeClr val="tx2"/>
                </a:solidFill>
              </a:rPr>
              <a:t> </a:t>
            </a:r>
            <a:endParaRPr lang="ja-JP" altLang="en-US" sz="3600">
              <a:solidFill>
                <a:schemeClr val="tx2"/>
              </a:solidFill>
            </a:endParaRPr>
          </a:p>
        </p:txBody>
      </p:sp>
      <p:sp>
        <p:nvSpPr>
          <p:cNvPr id="3" name="Rectangle 7">
            <a:extLst>
              <a:ext uri="{FF2B5EF4-FFF2-40B4-BE49-F238E27FC236}">
                <a16:creationId xmlns:a16="http://schemas.microsoft.com/office/drawing/2014/main" id="{DF0A5B1C-90F0-4F69-A429-933975AA5C93}"/>
              </a:ext>
            </a:extLst>
          </p:cNvPr>
          <p:cNvSpPr txBox="1">
            <a:spLocks noChangeArrowheads="1"/>
          </p:cNvSpPr>
          <p:nvPr/>
        </p:nvSpPr>
        <p:spPr bwMode="auto">
          <a:xfrm>
            <a:off x="303213" y="819150"/>
            <a:ext cx="8537575" cy="1096963"/>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solidFill>
                  <a:schemeClr val="tx1"/>
                </a:solidFill>
                <a:latin typeface="+mj-ea"/>
              </a:rPr>
              <a:t>分析装置から出力される信号にはばらつきが存在し、それは正規分布に従う。</a:t>
            </a:r>
          </a:p>
        </p:txBody>
      </p:sp>
      <p:pic>
        <p:nvPicPr>
          <p:cNvPr id="17412" name="図 5">
            <a:extLst>
              <a:ext uri="{FF2B5EF4-FFF2-40B4-BE49-F238E27FC236}">
                <a16:creationId xmlns:a16="http://schemas.microsoft.com/office/drawing/2014/main" id="{CD6E4886-F4E3-422A-A831-A828D5F094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913" y="2133600"/>
            <a:ext cx="3751262"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50520A1B-4EC2-44CC-992A-AE87EDEA8087}"/>
              </a:ext>
            </a:extLst>
          </p:cNvPr>
          <p:cNvSpPr txBox="1">
            <a:spLocks noChangeArrowheads="1"/>
          </p:cNvSpPr>
          <p:nvPr/>
        </p:nvSpPr>
        <p:spPr bwMode="auto">
          <a:xfrm>
            <a:off x="4219575" y="2139950"/>
            <a:ext cx="4608513" cy="1887538"/>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2800" dirty="0">
                <a:solidFill>
                  <a:schemeClr val="tx1"/>
                </a:solidFill>
                <a:latin typeface="+mj-ea"/>
              </a:rPr>
              <a:t>ブランクの信号分布</a:t>
            </a:r>
            <a:endParaRPr lang="en-US" altLang="ja-JP" sz="2800" dirty="0">
              <a:solidFill>
                <a:schemeClr val="tx1"/>
              </a:solidFill>
              <a:latin typeface="+mj-ea"/>
            </a:endParaRPr>
          </a:p>
          <a:p>
            <a:pPr algn="l">
              <a:defRPr/>
            </a:pPr>
            <a:r>
              <a:rPr lang="ja-JP" altLang="en-US" sz="2800" dirty="0">
                <a:solidFill>
                  <a:schemeClr val="tx1"/>
                </a:solidFill>
                <a:latin typeface="+mj-ea"/>
              </a:rPr>
              <a:t>平均値から</a:t>
            </a:r>
            <a:r>
              <a:rPr lang="en-US" altLang="ja-JP" sz="2800" dirty="0">
                <a:solidFill>
                  <a:schemeClr val="tx1"/>
                </a:solidFill>
                <a:latin typeface="+mj-ea"/>
              </a:rPr>
              <a:t>±3σ</a:t>
            </a:r>
            <a:r>
              <a:rPr lang="ja-JP" altLang="en-US" sz="2800" dirty="0">
                <a:solidFill>
                  <a:schemeClr val="tx1"/>
                </a:solidFill>
                <a:latin typeface="+mj-ea"/>
              </a:rPr>
              <a:t>は約</a:t>
            </a:r>
            <a:r>
              <a:rPr lang="en-US" altLang="ja-JP" sz="2800" dirty="0">
                <a:solidFill>
                  <a:schemeClr val="tx1"/>
                </a:solidFill>
                <a:latin typeface="+mj-ea"/>
              </a:rPr>
              <a:t>99.7</a:t>
            </a:r>
            <a:r>
              <a:rPr lang="ja-JP" altLang="en-US" sz="2800" dirty="0">
                <a:solidFill>
                  <a:schemeClr val="tx1"/>
                </a:solidFill>
                <a:latin typeface="+mj-ea"/>
              </a:rPr>
              <a:t>％</a:t>
            </a:r>
            <a:endParaRPr lang="en-US" altLang="ja-JP" sz="2800" dirty="0">
              <a:solidFill>
                <a:schemeClr val="tx1"/>
              </a:solidFill>
              <a:latin typeface="+mj-ea"/>
            </a:endParaRPr>
          </a:p>
          <a:p>
            <a:pPr algn="l">
              <a:defRPr/>
            </a:pPr>
            <a:r>
              <a:rPr lang="ja-JP" altLang="en-US" sz="3200" dirty="0">
                <a:solidFill>
                  <a:schemeClr val="tx1"/>
                </a:solidFill>
                <a:latin typeface="+mj-ea"/>
              </a:rPr>
              <a:t>⇒測定対象物が検出されない最大濃度とする。</a:t>
            </a:r>
          </a:p>
        </p:txBody>
      </p:sp>
      <p:sp>
        <p:nvSpPr>
          <p:cNvPr id="9" name="Rectangle 7">
            <a:extLst>
              <a:ext uri="{FF2B5EF4-FFF2-40B4-BE49-F238E27FC236}">
                <a16:creationId xmlns:a16="http://schemas.microsoft.com/office/drawing/2014/main" id="{3CBE1388-6E72-4006-A140-70E1821FF2C3}"/>
              </a:ext>
            </a:extLst>
          </p:cNvPr>
          <p:cNvSpPr txBox="1">
            <a:spLocks noChangeArrowheads="1"/>
          </p:cNvSpPr>
          <p:nvPr/>
        </p:nvSpPr>
        <p:spPr bwMode="auto">
          <a:xfrm>
            <a:off x="4233863" y="4224338"/>
            <a:ext cx="4606925" cy="2157412"/>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solidFill>
                  <a:schemeClr val="tx1"/>
                </a:solidFill>
                <a:latin typeface="+mj-ea"/>
              </a:rPr>
              <a:t>検出限界は測定手法によって定義が異なる。その根拠を明確にすることが大切である。</a:t>
            </a:r>
          </a:p>
        </p:txBody>
      </p:sp>
      <p:pic>
        <p:nvPicPr>
          <p:cNvPr id="7" name="図 7">
            <a:extLst>
              <a:ext uri="{FF2B5EF4-FFF2-40B4-BE49-F238E27FC236}">
                <a16:creationId xmlns:a16="http://schemas.microsoft.com/office/drawing/2014/main" id="{DAB816AB-34F2-4CFB-9A94-7B189AF048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116633"/>
            <a:ext cx="690881" cy="539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図 4">
            <a:extLst>
              <a:ext uri="{FF2B5EF4-FFF2-40B4-BE49-F238E27FC236}">
                <a16:creationId xmlns:a16="http://schemas.microsoft.com/office/drawing/2014/main" id="{A12B4E1F-37B1-43C6-96F4-563F4F9E7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2070"/>
          <a:stretch>
            <a:fillRect/>
          </a:stretch>
        </p:blipFill>
        <p:spPr bwMode="auto">
          <a:xfrm>
            <a:off x="395288" y="2564904"/>
            <a:ext cx="3380645" cy="4177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7">
            <a:extLst>
              <a:ext uri="{FF2B5EF4-FFF2-40B4-BE49-F238E27FC236}">
                <a16:creationId xmlns:a16="http://schemas.microsoft.com/office/drawing/2014/main" id="{351EC8F6-9D06-403D-BDB9-027E78CBDB52}"/>
              </a:ext>
            </a:extLst>
          </p:cNvPr>
          <p:cNvSpPr txBox="1">
            <a:spLocks noChangeArrowheads="1"/>
          </p:cNvSpPr>
          <p:nvPr/>
        </p:nvSpPr>
        <p:spPr bwMode="auto">
          <a:xfrm>
            <a:off x="303213" y="747217"/>
            <a:ext cx="8537575" cy="1817687"/>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en-US" altLang="ja-JP" sz="3200" dirty="0">
                <a:solidFill>
                  <a:schemeClr val="tx1"/>
                </a:solidFill>
                <a:latin typeface="+mj-ea"/>
              </a:rPr>
              <a:t>3σ</a:t>
            </a:r>
            <a:r>
              <a:rPr lang="ja-JP" altLang="en-US" sz="3200" dirty="0">
                <a:solidFill>
                  <a:schemeClr val="tx1"/>
                </a:solidFill>
                <a:latin typeface="+mj-ea"/>
              </a:rPr>
              <a:t>以上のシグナルが検出されたら、測定対象物が検出されたといえるが、</a:t>
            </a:r>
            <a:r>
              <a:rPr lang="en-US" altLang="ja-JP" sz="3200" dirty="0">
                <a:solidFill>
                  <a:schemeClr val="tx1"/>
                </a:solidFill>
                <a:latin typeface="+mj-ea"/>
              </a:rPr>
              <a:t>3σ</a:t>
            </a:r>
            <a:r>
              <a:rPr lang="ja-JP" altLang="en-US" sz="3200" dirty="0">
                <a:solidFill>
                  <a:schemeClr val="tx1"/>
                </a:solidFill>
                <a:latin typeface="+mj-ea"/>
              </a:rPr>
              <a:t>に相当する濃度が</a:t>
            </a:r>
            <a:r>
              <a:rPr lang="en-US" altLang="ja-JP" sz="3200" dirty="0">
                <a:solidFill>
                  <a:schemeClr val="tx1"/>
                </a:solidFill>
                <a:latin typeface="+mj-ea"/>
              </a:rPr>
              <a:t>100</a:t>
            </a:r>
            <a:r>
              <a:rPr lang="ja-JP" altLang="en-US" sz="3200" dirty="0">
                <a:solidFill>
                  <a:schemeClr val="tx1"/>
                </a:solidFill>
                <a:latin typeface="+mj-ea"/>
              </a:rPr>
              <a:t>％の確率で検出できるわけでは無い。</a:t>
            </a:r>
          </a:p>
        </p:txBody>
      </p:sp>
      <p:sp>
        <p:nvSpPr>
          <p:cNvPr id="7" name="Rectangle 7">
            <a:extLst>
              <a:ext uri="{FF2B5EF4-FFF2-40B4-BE49-F238E27FC236}">
                <a16:creationId xmlns:a16="http://schemas.microsoft.com/office/drawing/2014/main" id="{A58D86B5-6E74-4242-ADF5-992ED5BA5914}"/>
              </a:ext>
            </a:extLst>
          </p:cNvPr>
          <p:cNvSpPr txBox="1">
            <a:spLocks noChangeArrowheads="1"/>
          </p:cNvSpPr>
          <p:nvPr/>
        </p:nvSpPr>
        <p:spPr bwMode="auto">
          <a:xfrm>
            <a:off x="4233863" y="2709218"/>
            <a:ext cx="4606925" cy="1439862"/>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en-US" altLang="ja-JP" sz="2800" dirty="0">
                <a:solidFill>
                  <a:schemeClr val="tx1"/>
                </a:solidFill>
                <a:latin typeface="+mj-ea"/>
              </a:rPr>
              <a:t>3σ</a:t>
            </a:r>
            <a:r>
              <a:rPr lang="ja-JP" altLang="en-US" sz="2800" dirty="0">
                <a:solidFill>
                  <a:schemeClr val="tx1"/>
                </a:solidFill>
                <a:latin typeface="+mj-ea"/>
              </a:rPr>
              <a:t>となる濃度においてもばらつきが存在し、それは正規分布に従う。</a:t>
            </a:r>
            <a:endParaRPr lang="ja-JP" altLang="en-US" sz="3200" dirty="0">
              <a:solidFill>
                <a:schemeClr val="tx1"/>
              </a:solidFill>
              <a:latin typeface="+mj-ea"/>
            </a:endParaRPr>
          </a:p>
        </p:txBody>
      </p:sp>
      <p:sp>
        <p:nvSpPr>
          <p:cNvPr id="8" name="Rectangle 7">
            <a:extLst>
              <a:ext uri="{FF2B5EF4-FFF2-40B4-BE49-F238E27FC236}">
                <a16:creationId xmlns:a16="http://schemas.microsoft.com/office/drawing/2014/main" id="{9470FB53-573B-4905-AFED-199A32A7C95B}"/>
              </a:ext>
            </a:extLst>
          </p:cNvPr>
          <p:cNvSpPr txBox="1">
            <a:spLocks noChangeArrowheads="1"/>
          </p:cNvSpPr>
          <p:nvPr/>
        </p:nvSpPr>
        <p:spPr bwMode="auto">
          <a:xfrm>
            <a:off x="4232275" y="4210843"/>
            <a:ext cx="4608513" cy="1522413"/>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en-US" altLang="ja-JP" sz="2800" dirty="0">
                <a:latin typeface="+mj-ea"/>
              </a:rPr>
              <a:t>Kaiser</a:t>
            </a:r>
            <a:r>
              <a:rPr lang="ja-JP" altLang="en-US" sz="2800" dirty="0">
                <a:latin typeface="+mj-ea"/>
              </a:rPr>
              <a:t>の論理</a:t>
            </a:r>
            <a:endParaRPr lang="en-US" altLang="ja-JP" sz="2800" dirty="0">
              <a:latin typeface="+mj-ea"/>
            </a:endParaRPr>
          </a:p>
          <a:p>
            <a:pPr algn="l">
              <a:defRPr/>
            </a:pPr>
            <a:r>
              <a:rPr lang="en-US" altLang="ja-JP" sz="2800" dirty="0">
                <a:solidFill>
                  <a:schemeClr val="tx1"/>
                </a:solidFill>
                <a:latin typeface="+mj-ea"/>
              </a:rPr>
              <a:t>50</a:t>
            </a:r>
            <a:r>
              <a:rPr lang="ja-JP" altLang="en-US" sz="2800" dirty="0">
                <a:solidFill>
                  <a:schemeClr val="tx1"/>
                </a:solidFill>
                <a:latin typeface="+mj-ea"/>
              </a:rPr>
              <a:t>％の確率で不検出となる。</a:t>
            </a:r>
            <a:endParaRPr lang="en-US" altLang="ja-JP" sz="2800" dirty="0">
              <a:solidFill>
                <a:schemeClr val="tx1"/>
              </a:solidFill>
              <a:latin typeface="+mj-ea"/>
            </a:endParaRPr>
          </a:p>
          <a:p>
            <a:pPr algn="l">
              <a:defRPr/>
            </a:pPr>
            <a:r>
              <a:rPr lang="ja-JP" altLang="en-US" sz="2800" dirty="0">
                <a:solidFill>
                  <a:schemeClr val="tx1">
                    <a:lumMod val="75000"/>
                  </a:schemeClr>
                </a:solidFill>
                <a:latin typeface="+mj-ea"/>
              </a:rPr>
              <a:t>図の網掛け部分が不検出</a:t>
            </a:r>
            <a:endParaRPr lang="ja-JP" altLang="en-US" sz="3200" dirty="0">
              <a:solidFill>
                <a:schemeClr val="tx1">
                  <a:lumMod val="75000"/>
                </a:schemeClr>
              </a:solidFill>
              <a:latin typeface="+mj-ea"/>
            </a:endParaRPr>
          </a:p>
        </p:txBody>
      </p:sp>
      <p:pic>
        <p:nvPicPr>
          <p:cNvPr id="9" name="図 7">
            <a:extLst>
              <a:ext uri="{FF2B5EF4-FFF2-40B4-BE49-F238E27FC236}">
                <a16:creationId xmlns:a16="http://schemas.microsoft.com/office/drawing/2014/main" id="{C5BA9ACE-8CC2-4192-8CEF-3A87B6C30A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116633"/>
            <a:ext cx="690881" cy="539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0E717061-D8F4-41A1-B432-449C3D80A3C3}"/>
              </a:ext>
            </a:extLst>
          </p:cNvPr>
          <p:cNvSpPr txBox="1">
            <a:spLocks noChangeArrowheads="1"/>
          </p:cNvSpPr>
          <p:nvPr/>
        </p:nvSpPr>
        <p:spPr bwMode="auto">
          <a:xfrm>
            <a:off x="179388" y="692175"/>
            <a:ext cx="8785225" cy="936625"/>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en-US" altLang="ja-JP" sz="2800" dirty="0">
                <a:latin typeface="+mj-ea"/>
              </a:rPr>
              <a:t>Currie</a:t>
            </a:r>
            <a:r>
              <a:rPr lang="ja-JP" altLang="en-US" sz="2800" dirty="0">
                <a:latin typeface="+mj-ea"/>
              </a:rPr>
              <a:t>の論理</a:t>
            </a:r>
            <a:endParaRPr lang="en-US" altLang="ja-JP" sz="2800" dirty="0">
              <a:latin typeface="+mj-ea"/>
            </a:endParaRPr>
          </a:p>
          <a:p>
            <a:pPr algn="l">
              <a:defRPr/>
            </a:pPr>
            <a:r>
              <a:rPr lang="ja-JP" altLang="en-US" sz="2800" dirty="0">
                <a:solidFill>
                  <a:schemeClr val="tx1"/>
                </a:solidFill>
                <a:latin typeface="+mj-ea"/>
              </a:rPr>
              <a:t>検出限界を</a:t>
            </a:r>
            <a:r>
              <a:rPr lang="en-US" altLang="ja-JP" sz="2800" dirty="0">
                <a:solidFill>
                  <a:schemeClr val="tx1"/>
                </a:solidFill>
                <a:latin typeface="+mj-ea"/>
              </a:rPr>
              <a:t>3.29σ</a:t>
            </a:r>
            <a:r>
              <a:rPr lang="ja-JP" altLang="en-US" sz="2800" dirty="0">
                <a:solidFill>
                  <a:schemeClr val="tx1"/>
                </a:solidFill>
                <a:latin typeface="+mj-ea"/>
              </a:rPr>
              <a:t>とすると</a:t>
            </a:r>
            <a:r>
              <a:rPr lang="en-US" altLang="ja-JP" sz="2800" dirty="0">
                <a:solidFill>
                  <a:schemeClr val="tx1"/>
                </a:solidFill>
                <a:latin typeface="+mj-ea"/>
              </a:rPr>
              <a:t>5</a:t>
            </a:r>
            <a:r>
              <a:rPr lang="ja-JP" altLang="en-US" sz="2800" dirty="0">
                <a:solidFill>
                  <a:schemeClr val="tx1"/>
                </a:solidFill>
                <a:latin typeface="+mj-ea"/>
              </a:rPr>
              <a:t>％の確率で不検出となる。</a:t>
            </a:r>
            <a:endParaRPr lang="en-US" altLang="ja-JP" sz="2800" dirty="0">
              <a:solidFill>
                <a:schemeClr val="tx1"/>
              </a:solidFill>
              <a:latin typeface="+mj-ea"/>
            </a:endParaRPr>
          </a:p>
        </p:txBody>
      </p:sp>
      <p:pic>
        <p:nvPicPr>
          <p:cNvPr id="19459" name="図 5">
            <a:extLst>
              <a:ext uri="{FF2B5EF4-FFF2-40B4-BE49-F238E27FC236}">
                <a16:creationId xmlns:a16="http://schemas.microsoft.com/office/drawing/2014/main" id="{548A918D-CCA5-44D7-8F96-3F8A1E1868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420" y="1757610"/>
            <a:ext cx="8209036" cy="4911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図 7">
            <a:extLst>
              <a:ext uri="{FF2B5EF4-FFF2-40B4-BE49-F238E27FC236}">
                <a16:creationId xmlns:a16="http://schemas.microsoft.com/office/drawing/2014/main" id="{FD9BA03D-7E5D-4BFF-B9C1-DBEFDAE4D8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116633"/>
            <a:ext cx="690881" cy="539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24247234-E1DD-499A-8068-713758AD4F0C}"/>
              </a:ext>
            </a:extLst>
          </p:cNvPr>
          <p:cNvSpPr txBox="1">
            <a:spLocks noChangeArrowheads="1"/>
          </p:cNvSpPr>
          <p:nvPr/>
        </p:nvSpPr>
        <p:spPr bwMode="auto">
          <a:xfrm>
            <a:off x="611188" y="752"/>
            <a:ext cx="7343775" cy="72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dirty="0">
                <a:solidFill>
                  <a:schemeClr val="tx2"/>
                </a:solidFill>
              </a:rPr>
              <a:t>７．標準偏差の算出方法</a:t>
            </a:r>
          </a:p>
        </p:txBody>
      </p:sp>
      <p:sp>
        <p:nvSpPr>
          <p:cNvPr id="5" name="Rectangle 7">
            <a:extLst>
              <a:ext uri="{FF2B5EF4-FFF2-40B4-BE49-F238E27FC236}">
                <a16:creationId xmlns:a16="http://schemas.microsoft.com/office/drawing/2014/main" id="{8F07112D-E6F0-4A66-9D26-7A2841BA6123}"/>
              </a:ext>
            </a:extLst>
          </p:cNvPr>
          <p:cNvSpPr txBox="1">
            <a:spLocks noChangeArrowheads="1"/>
          </p:cNvSpPr>
          <p:nvPr/>
        </p:nvSpPr>
        <p:spPr bwMode="auto">
          <a:xfrm>
            <a:off x="395288" y="838200"/>
            <a:ext cx="8110537" cy="1073150"/>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2800" dirty="0">
                <a:solidFill>
                  <a:schemeClr val="tx1"/>
                </a:solidFill>
                <a:latin typeface="+mj-ea"/>
              </a:rPr>
              <a:t>標準偏差（</a:t>
            </a:r>
            <a:r>
              <a:rPr lang="en-US" altLang="ja-JP" sz="2800" dirty="0">
                <a:solidFill>
                  <a:schemeClr val="tx1"/>
                </a:solidFill>
                <a:latin typeface="+mj-ea"/>
              </a:rPr>
              <a:t>σ</a:t>
            </a:r>
            <a:r>
              <a:rPr lang="ja-JP" altLang="en-US" sz="2800" dirty="0">
                <a:solidFill>
                  <a:schemeClr val="tx1"/>
                </a:solidFill>
                <a:latin typeface="+mj-ea"/>
              </a:rPr>
              <a:t>）は「標本の標準偏差」を使用すること</a:t>
            </a:r>
          </a:p>
        </p:txBody>
      </p:sp>
      <p:sp>
        <p:nvSpPr>
          <p:cNvPr id="6" name="Rectangle 7">
            <a:extLst>
              <a:ext uri="{FF2B5EF4-FFF2-40B4-BE49-F238E27FC236}">
                <a16:creationId xmlns:a16="http://schemas.microsoft.com/office/drawing/2014/main" id="{E7BDA579-26BA-4A62-8530-1B5CD0CA1692}"/>
              </a:ext>
            </a:extLst>
          </p:cNvPr>
          <p:cNvSpPr txBox="1">
            <a:spLocks noChangeArrowheads="1"/>
          </p:cNvSpPr>
          <p:nvPr/>
        </p:nvSpPr>
        <p:spPr bwMode="auto">
          <a:xfrm>
            <a:off x="90488" y="2205038"/>
            <a:ext cx="8874125" cy="1511300"/>
          </a:xfrm>
          <a:prstGeom prst="rect">
            <a:avLst/>
          </a:prstGeom>
          <a:noFill/>
          <a:ln w="25400">
            <a:no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2800" dirty="0">
                <a:solidFill>
                  <a:schemeClr val="tx1"/>
                </a:solidFill>
                <a:latin typeface="+mj-ea"/>
              </a:rPr>
              <a:t>関数電卓では「標本の標準偏差」：</a:t>
            </a:r>
            <a:r>
              <a:rPr lang="en-US" altLang="ja-JP" sz="2800" dirty="0">
                <a:solidFill>
                  <a:schemeClr val="tx1"/>
                </a:solidFill>
                <a:latin typeface="+mj-ea"/>
              </a:rPr>
              <a:t>σ</a:t>
            </a:r>
            <a:r>
              <a:rPr lang="en-US" altLang="ja-JP" sz="2000" dirty="0">
                <a:solidFill>
                  <a:schemeClr val="tx1"/>
                </a:solidFill>
                <a:latin typeface="+mj-ea"/>
              </a:rPr>
              <a:t>n-1</a:t>
            </a:r>
            <a:r>
              <a:rPr lang="ja-JP" altLang="en-US" sz="2800" dirty="0">
                <a:solidFill>
                  <a:schemeClr val="tx1"/>
                </a:solidFill>
                <a:latin typeface="+mj-ea"/>
              </a:rPr>
              <a:t>と表示されている</a:t>
            </a:r>
            <a:endParaRPr lang="en-US" altLang="ja-JP" sz="2800" dirty="0">
              <a:solidFill>
                <a:schemeClr val="tx1"/>
              </a:solidFill>
              <a:latin typeface="+mj-ea"/>
            </a:endParaRPr>
          </a:p>
          <a:p>
            <a:pPr algn="l">
              <a:defRPr/>
            </a:pPr>
            <a:r>
              <a:rPr lang="ja-JP" altLang="en-US" sz="2800" dirty="0">
                <a:solidFill>
                  <a:schemeClr val="tx1"/>
                </a:solidFill>
                <a:latin typeface="+mj-ea"/>
              </a:rPr>
              <a:t>エクセルの関数では「</a:t>
            </a:r>
            <a:r>
              <a:rPr lang="en-US" altLang="ja-JP" sz="2800" dirty="0">
                <a:solidFill>
                  <a:schemeClr val="tx1"/>
                </a:solidFill>
                <a:latin typeface="+mj-ea"/>
              </a:rPr>
              <a:t>STDEV</a:t>
            </a:r>
            <a:r>
              <a:rPr lang="ja-JP" altLang="en-US" sz="2800" dirty="0">
                <a:solidFill>
                  <a:schemeClr val="tx1"/>
                </a:solidFill>
                <a:latin typeface="+mj-ea"/>
              </a:rPr>
              <a:t>」「</a:t>
            </a:r>
            <a:r>
              <a:rPr lang="en-US" altLang="ja-JP" sz="2800" dirty="0">
                <a:solidFill>
                  <a:schemeClr val="tx1"/>
                </a:solidFill>
                <a:latin typeface="+mj-ea"/>
              </a:rPr>
              <a:t>STDEV.S</a:t>
            </a:r>
            <a:r>
              <a:rPr lang="ja-JP" altLang="en-US" sz="2800" dirty="0">
                <a:solidFill>
                  <a:schemeClr val="tx1"/>
                </a:solidFill>
                <a:latin typeface="+mj-ea"/>
              </a:rPr>
              <a:t>」を用いる</a:t>
            </a:r>
          </a:p>
        </p:txBody>
      </p:sp>
      <p:sp>
        <p:nvSpPr>
          <p:cNvPr id="7" name="Rectangle 7">
            <a:extLst>
              <a:ext uri="{FF2B5EF4-FFF2-40B4-BE49-F238E27FC236}">
                <a16:creationId xmlns:a16="http://schemas.microsoft.com/office/drawing/2014/main" id="{A26FCFBA-EEFB-4C22-8E43-237702E602F7}"/>
              </a:ext>
            </a:extLst>
          </p:cNvPr>
          <p:cNvSpPr txBox="1">
            <a:spLocks noChangeArrowheads="1"/>
          </p:cNvSpPr>
          <p:nvPr/>
        </p:nvSpPr>
        <p:spPr bwMode="auto">
          <a:xfrm>
            <a:off x="315913" y="3716338"/>
            <a:ext cx="8648700" cy="3025775"/>
          </a:xfrm>
          <a:prstGeom prst="rect">
            <a:avLst/>
          </a:prstGeom>
          <a:noFill/>
          <a:ln w="25400">
            <a:no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2800" dirty="0">
                <a:solidFill>
                  <a:srgbClr val="FFFF00"/>
                </a:solidFill>
                <a:latin typeface="+mj-ea"/>
              </a:rPr>
              <a:t>「母集団の標準偏差」と「標本の標準偏差」の違い</a:t>
            </a:r>
            <a:endParaRPr lang="en-US" altLang="ja-JP" sz="2800" dirty="0">
              <a:solidFill>
                <a:srgbClr val="FFFF00"/>
              </a:solidFill>
              <a:latin typeface="+mj-ea"/>
            </a:endParaRPr>
          </a:p>
          <a:p>
            <a:pPr algn="l">
              <a:defRPr/>
            </a:pPr>
            <a:r>
              <a:rPr lang="ja-JP" altLang="en-US" sz="2800" dirty="0">
                <a:solidFill>
                  <a:schemeClr val="tx1"/>
                </a:solidFill>
                <a:latin typeface="+mj-ea"/>
              </a:rPr>
              <a:t>・母集団の標準偏差とは非常に多数（理論的には無限）の測定で得られるデータ群であり、</a:t>
            </a:r>
            <a:r>
              <a:rPr lang="en-US" altLang="ja-JP" sz="2800" dirty="0">
                <a:solidFill>
                  <a:schemeClr val="tx1"/>
                </a:solidFill>
                <a:latin typeface="+mj-ea"/>
              </a:rPr>
              <a:t>σ</a:t>
            </a:r>
            <a:r>
              <a:rPr lang="ja-JP" altLang="en-US" sz="2000" dirty="0">
                <a:solidFill>
                  <a:schemeClr val="tx1"/>
                </a:solidFill>
                <a:latin typeface="+mj-ea"/>
              </a:rPr>
              <a:t>ｎ</a:t>
            </a:r>
            <a:r>
              <a:rPr lang="ja-JP" altLang="en-US" sz="2800" dirty="0">
                <a:solidFill>
                  <a:schemeClr val="tx1"/>
                </a:solidFill>
                <a:latin typeface="+mj-ea"/>
              </a:rPr>
              <a:t>で表される。</a:t>
            </a:r>
            <a:endParaRPr lang="en-US" altLang="ja-JP" sz="2800" dirty="0">
              <a:solidFill>
                <a:schemeClr val="tx1"/>
              </a:solidFill>
              <a:latin typeface="+mj-ea"/>
            </a:endParaRPr>
          </a:p>
          <a:p>
            <a:pPr algn="l">
              <a:defRPr/>
            </a:pPr>
            <a:r>
              <a:rPr lang="ja-JP" altLang="en-US" sz="2800" dirty="0">
                <a:solidFill>
                  <a:schemeClr val="tx1"/>
                </a:solidFill>
                <a:latin typeface="+mj-ea"/>
              </a:rPr>
              <a:t>・標本の標準偏差とは母集団から有限のサンプル集団を測定し、得られたばらつきから母集団のばらつきを推定する場合に用いられる。　</a:t>
            </a:r>
            <a:r>
              <a:rPr lang="en-US" altLang="ja-JP" sz="2800" dirty="0">
                <a:solidFill>
                  <a:schemeClr val="tx1"/>
                </a:solidFill>
                <a:latin typeface="+mj-ea"/>
              </a:rPr>
              <a:t> σ</a:t>
            </a:r>
            <a:r>
              <a:rPr lang="ja-JP" altLang="en-US" sz="2000" dirty="0">
                <a:solidFill>
                  <a:schemeClr val="tx1"/>
                </a:solidFill>
                <a:latin typeface="+mj-ea"/>
              </a:rPr>
              <a:t>ｎ＜</a:t>
            </a:r>
            <a:r>
              <a:rPr lang="en-US" altLang="ja-JP" sz="2800" dirty="0">
                <a:solidFill>
                  <a:schemeClr val="tx1"/>
                </a:solidFill>
                <a:latin typeface="+mj-ea"/>
              </a:rPr>
              <a:t> σ</a:t>
            </a:r>
            <a:r>
              <a:rPr lang="en-US" altLang="ja-JP" sz="2000" dirty="0">
                <a:solidFill>
                  <a:schemeClr val="tx1"/>
                </a:solidFill>
                <a:latin typeface="+mj-ea"/>
              </a:rPr>
              <a:t>n-1</a:t>
            </a:r>
            <a:r>
              <a:rPr lang="ja-JP" altLang="en-US" sz="2800" dirty="0">
                <a:solidFill>
                  <a:schemeClr val="tx1"/>
                </a:solidFill>
                <a:latin typeface="+mj-ea"/>
              </a:rPr>
              <a:t>の関係がある。</a:t>
            </a:r>
          </a:p>
        </p:txBody>
      </p:sp>
      <p:pic>
        <p:nvPicPr>
          <p:cNvPr id="8" name="図 7">
            <a:extLst>
              <a:ext uri="{FF2B5EF4-FFF2-40B4-BE49-F238E27FC236}">
                <a16:creationId xmlns:a16="http://schemas.microsoft.com/office/drawing/2014/main" id="{8876BC9D-8B14-40C4-8147-E6AFAD8C8F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116633"/>
            <a:ext cx="690881" cy="539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78112586-01CC-4D88-B888-0993A379472F}"/>
              </a:ext>
            </a:extLst>
          </p:cNvPr>
          <p:cNvSpPr txBox="1">
            <a:spLocks noChangeArrowheads="1"/>
          </p:cNvSpPr>
          <p:nvPr/>
        </p:nvSpPr>
        <p:spPr bwMode="auto">
          <a:xfrm>
            <a:off x="611188" y="752"/>
            <a:ext cx="8064500" cy="72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dirty="0">
                <a:solidFill>
                  <a:schemeClr val="tx2"/>
                </a:solidFill>
              </a:rPr>
              <a:t>８．定量下限（</a:t>
            </a:r>
            <a:r>
              <a:rPr lang="en-US" altLang="ja-JP" sz="3600" dirty="0">
                <a:solidFill>
                  <a:schemeClr val="tx2"/>
                </a:solidFill>
              </a:rPr>
              <a:t>JIS</a:t>
            </a:r>
            <a:r>
              <a:rPr lang="ja-JP" altLang="en-US" sz="3600" dirty="0">
                <a:solidFill>
                  <a:schemeClr val="tx2"/>
                </a:solidFill>
              </a:rPr>
              <a:t>法　装置定量下限）</a:t>
            </a:r>
            <a:r>
              <a:rPr lang="en-US" altLang="ja-JP" sz="3600" dirty="0">
                <a:solidFill>
                  <a:schemeClr val="tx2"/>
                </a:solidFill>
              </a:rPr>
              <a:t> </a:t>
            </a:r>
            <a:endParaRPr lang="ja-JP" altLang="en-US" sz="3600" dirty="0">
              <a:solidFill>
                <a:schemeClr val="tx2"/>
              </a:solidFill>
            </a:endParaRPr>
          </a:p>
        </p:txBody>
      </p:sp>
      <p:sp>
        <p:nvSpPr>
          <p:cNvPr id="3" name="Rectangle 7">
            <a:extLst>
              <a:ext uri="{FF2B5EF4-FFF2-40B4-BE49-F238E27FC236}">
                <a16:creationId xmlns:a16="http://schemas.microsoft.com/office/drawing/2014/main" id="{9707F9B9-A370-4178-9769-69EC0BF5555B}"/>
              </a:ext>
            </a:extLst>
          </p:cNvPr>
          <p:cNvSpPr txBox="1">
            <a:spLocks noChangeArrowheads="1"/>
          </p:cNvSpPr>
          <p:nvPr/>
        </p:nvSpPr>
        <p:spPr bwMode="auto">
          <a:xfrm>
            <a:off x="303213" y="749300"/>
            <a:ext cx="8537575" cy="1817688"/>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solidFill>
                  <a:schemeClr val="tx1"/>
                </a:solidFill>
                <a:latin typeface="+mj-ea"/>
              </a:rPr>
              <a:t>検出限界と同様に根拠を明確にすることが大切である。</a:t>
            </a:r>
            <a:endParaRPr lang="en-US" altLang="ja-JP" sz="3200" dirty="0">
              <a:solidFill>
                <a:schemeClr val="tx1"/>
              </a:solidFill>
              <a:latin typeface="+mj-ea"/>
            </a:endParaRPr>
          </a:p>
          <a:p>
            <a:pPr algn="l">
              <a:defRPr/>
            </a:pPr>
            <a:r>
              <a:rPr lang="ja-JP" altLang="en-US" sz="3200" dirty="0">
                <a:solidFill>
                  <a:schemeClr val="tx1"/>
                </a:solidFill>
                <a:latin typeface="+mj-ea"/>
              </a:rPr>
              <a:t>一つの指標として、</a:t>
            </a:r>
            <a:r>
              <a:rPr lang="en-US" altLang="ja-JP" sz="3200" dirty="0">
                <a:solidFill>
                  <a:schemeClr val="tx1"/>
                </a:solidFill>
                <a:latin typeface="+mj-ea"/>
              </a:rPr>
              <a:t>10σ</a:t>
            </a:r>
            <a:r>
              <a:rPr lang="ja-JP" altLang="en-US" sz="3200" dirty="0">
                <a:solidFill>
                  <a:schemeClr val="tx1"/>
                </a:solidFill>
                <a:latin typeface="+mj-ea"/>
              </a:rPr>
              <a:t>が使われることが多い。</a:t>
            </a:r>
          </a:p>
        </p:txBody>
      </p:sp>
      <p:sp>
        <p:nvSpPr>
          <p:cNvPr id="4" name="Rectangle 7">
            <a:extLst>
              <a:ext uri="{FF2B5EF4-FFF2-40B4-BE49-F238E27FC236}">
                <a16:creationId xmlns:a16="http://schemas.microsoft.com/office/drawing/2014/main" id="{3C4EC2FF-E4A3-4C77-AC5A-13AB7FDC3B70}"/>
              </a:ext>
            </a:extLst>
          </p:cNvPr>
          <p:cNvSpPr txBox="1">
            <a:spLocks noChangeArrowheads="1"/>
          </p:cNvSpPr>
          <p:nvPr/>
        </p:nvSpPr>
        <p:spPr bwMode="auto">
          <a:xfrm>
            <a:off x="303213" y="2574925"/>
            <a:ext cx="8537575" cy="3960813"/>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solidFill>
                  <a:schemeClr val="tx1"/>
                </a:solidFill>
                <a:latin typeface="+mj-ea"/>
              </a:rPr>
              <a:t>理論的に、</a:t>
            </a:r>
            <a:endParaRPr lang="en-US" altLang="ja-JP" sz="3200" dirty="0">
              <a:solidFill>
                <a:schemeClr val="tx1"/>
              </a:solidFill>
              <a:latin typeface="+mj-ea"/>
            </a:endParaRPr>
          </a:p>
          <a:p>
            <a:pPr algn="l">
              <a:defRPr/>
            </a:pPr>
            <a:r>
              <a:rPr lang="en-US" altLang="ja-JP" sz="3200" dirty="0">
                <a:solidFill>
                  <a:schemeClr val="tx1"/>
                </a:solidFill>
                <a:latin typeface="+mj-ea"/>
              </a:rPr>
              <a:t>10σ</a:t>
            </a:r>
            <a:r>
              <a:rPr lang="ja-JP" altLang="en-US" sz="3200" dirty="0">
                <a:solidFill>
                  <a:schemeClr val="tx1"/>
                </a:solidFill>
                <a:latin typeface="+mj-ea"/>
              </a:rPr>
              <a:t>は相対標準偏差（</a:t>
            </a:r>
            <a:r>
              <a:rPr lang="en-US" altLang="ja-JP" sz="3200" dirty="0">
                <a:solidFill>
                  <a:schemeClr val="tx1"/>
                </a:solidFill>
                <a:latin typeface="+mj-ea"/>
              </a:rPr>
              <a:t>RSD)10</a:t>
            </a:r>
            <a:r>
              <a:rPr lang="ja-JP" altLang="en-US" sz="3200" dirty="0">
                <a:solidFill>
                  <a:schemeClr val="tx1"/>
                </a:solidFill>
                <a:latin typeface="+mj-ea"/>
              </a:rPr>
              <a:t>％に相当</a:t>
            </a:r>
            <a:endParaRPr lang="en-US" altLang="ja-JP" sz="3200" dirty="0">
              <a:solidFill>
                <a:schemeClr val="tx1"/>
              </a:solidFill>
              <a:latin typeface="+mj-ea"/>
            </a:endParaRPr>
          </a:p>
          <a:p>
            <a:pPr algn="l">
              <a:defRPr/>
            </a:pPr>
            <a:endParaRPr lang="en-US" altLang="ja-JP" sz="3200" dirty="0">
              <a:solidFill>
                <a:schemeClr val="tx1"/>
              </a:solidFill>
              <a:latin typeface="+mj-ea"/>
            </a:endParaRPr>
          </a:p>
          <a:p>
            <a:pPr algn="l">
              <a:defRPr/>
            </a:pPr>
            <a:r>
              <a:rPr lang="en-US" altLang="ja-JP" sz="3200" dirty="0">
                <a:solidFill>
                  <a:schemeClr val="tx1"/>
                </a:solidFill>
                <a:latin typeface="+mj-ea"/>
              </a:rPr>
              <a:t>RSD</a:t>
            </a:r>
            <a:r>
              <a:rPr lang="ja-JP" altLang="en-US" sz="3200" dirty="0">
                <a:solidFill>
                  <a:schemeClr val="tx1"/>
                </a:solidFill>
                <a:latin typeface="+mj-ea"/>
              </a:rPr>
              <a:t>（％）＝</a:t>
            </a:r>
            <a:r>
              <a:rPr lang="en-US" altLang="ja-JP" sz="3200" dirty="0">
                <a:solidFill>
                  <a:schemeClr val="tx1"/>
                </a:solidFill>
                <a:latin typeface="+mj-ea"/>
              </a:rPr>
              <a:t>σ/</a:t>
            </a:r>
            <a:r>
              <a:rPr lang="ja-JP" altLang="en-US" sz="3200" i="1" dirty="0">
                <a:solidFill>
                  <a:schemeClr val="tx1"/>
                </a:solidFill>
              </a:rPr>
              <a:t>Ｘ　</a:t>
            </a:r>
            <a:r>
              <a:rPr lang="en-US" altLang="ja-JP" sz="3200" dirty="0">
                <a:solidFill>
                  <a:schemeClr val="tx1"/>
                </a:solidFill>
              </a:rPr>
              <a:t>×100</a:t>
            </a:r>
            <a:r>
              <a:rPr lang="ja-JP" altLang="en-US" sz="3200" dirty="0">
                <a:solidFill>
                  <a:schemeClr val="tx1"/>
                </a:solidFill>
              </a:rPr>
              <a:t>　　　</a:t>
            </a:r>
            <a:endParaRPr lang="en-US" altLang="ja-JP" sz="3200" dirty="0">
              <a:solidFill>
                <a:schemeClr val="tx1"/>
              </a:solidFill>
            </a:endParaRPr>
          </a:p>
          <a:p>
            <a:pPr algn="l">
              <a:defRPr/>
            </a:pPr>
            <a:r>
              <a:rPr lang="ja-JP" altLang="en-US" sz="3200" i="1" dirty="0">
                <a:solidFill>
                  <a:schemeClr val="tx1"/>
                </a:solidFill>
              </a:rPr>
              <a:t>Ｘ　</a:t>
            </a:r>
            <a:r>
              <a:rPr lang="ja-JP" altLang="en-US" sz="3200" dirty="0">
                <a:solidFill>
                  <a:schemeClr val="tx1"/>
                </a:solidFill>
              </a:rPr>
              <a:t>：平均値</a:t>
            </a:r>
            <a:endParaRPr lang="en-US" altLang="ja-JP" sz="3200" dirty="0">
              <a:solidFill>
                <a:schemeClr val="tx1"/>
              </a:solidFill>
            </a:endParaRPr>
          </a:p>
          <a:p>
            <a:pPr algn="l">
              <a:defRPr/>
            </a:pPr>
            <a:endParaRPr lang="en-US" altLang="ja-JP" sz="3200" dirty="0">
              <a:solidFill>
                <a:schemeClr val="tx1"/>
              </a:solidFill>
            </a:endParaRPr>
          </a:p>
          <a:p>
            <a:pPr algn="l">
              <a:defRPr/>
            </a:pPr>
            <a:r>
              <a:rPr lang="ja-JP" altLang="en-US" sz="3200" dirty="0">
                <a:solidFill>
                  <a:schemeClr val="tx1"/>
                </a:solidFill>
              </a:rPr>
              <a:t>定量下限値を</a:t>
            </a:r>
            <a:r>
              <a:rPr lang="en-US" altLang="ja-JP" sz="3200" dirty="0">
                <a:solidFill>
                  <a:schemeClr val="tx1"/>
                </a:solidFill>
              </a:rPr>
              <a:t>10σ</a:t>
            </a:r>
            <a:r>
              <a:rPr lang="ja-JP" altLang="en-US" sz="3200" dirty="0">
                <a:solidFill>
                  <a:schemeClr val="tx1"/>
                </a:solidFill>
              </a:rPr>
              <a:t>とする考え方は、相対標準偏差が</a:t>
            </a:r>
            <a:r>
              <a:rPr lang="en-US" altLang="ja-JP" sz="3200" dirty="0">
                <a:solidFill>
                  <a:schemeClr val="tx1"/>
                </a:solidFill>
              </a:rPr>
              <a:t>10</a:t>
            </a:r>
            <a:r>
              <a:rPr lang="ja-JP" altLang="en-US" sz="3200" dirty="0">
                <a:solidFill>
                  <a:schemeClr val="tx1"/>
                </a:solidFill>
              </a:rPr>
              <a:t>％以内であれば</a:t>
            </a:r>
            <a:r>
              <a:rPr lang="en-US" altLang="ja-JP" sz="3200" dirty="0">
                <a:solidFill>
                  <a:schemeClr val="tx1"/>
                </a:solidFill>
              </a:rPr>
              <a:t>OK</a:t>
            </a:r>
            <a:r>
              <a:rPr lang="ja-JP" altLang="en-US" sz="3200" dirty="0">
                <a:solidFill>
                  <a:schemeClr val="tx1"/>
                </a:solidFill>
              </a:rPr>
              <a:t>という考え方である。</a:t>
            </a:r>
            <a:endParaRPr lang="ja-JP" altLang="en-US" sz="3200" dirty="0">
              <a:solidFill>
                <a:schemeClr val="tx1"/>
              </a:solidFill>
              <a:latin typeface="+mj-ea"/>
            </a:endParaRPr>
          </a:p>
        </p:txBody>
      </p:sp>
      <p:cxnSp>
        <p:nvCxnSpPr>
          <p:cNvPr id="21509" name="直線コネクタ 5">
            <a:extLst>
              <a:ext uri="{FF2B5EF4-FFF2-40B4-BE49-F238E27FC236}">
                <a16:creationId xmlns:a16="http://schemas.microsoft.com/office/drawing/2014/main" id="{CCC97E0D-BB1F-4F30-9A1E-22002F45A7D2}"/>
              </a:ext>
            </a:extLst>
          </p:cNvPr>
          <p:cNvCxnSpPr>
            <a:cxnSpLocks noChangeShapeType="1"/>
          </p:cNvCxnSpPr>
          <p:nvPr/>
        </p:nvCxnSpPr>
        <p:spPr bwMode="auto">
          <a:xfrm>
            <a:off x="3059113" y="4076700"/>
            <a:ext cx="288925" cy="0"/>
          </a:xfrm>
          <a:prstGeom prst="line">
            <a:avLst/>
          </a:prstGeom>
          <a:noFill/>
          <a:ln w="1587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0" name="直線コネクタ 5">
            <a:extLst>
              <a:ext uri="{FF2B5EF4-FFF2-40B4-BE49-F238E27FC236}">
                <a16:creationId xmlns:a16="http://schemas.microsoft.com/office/drawing/2014/main" id="{871EE753-A080-46DD-A696-69429A0465B6}"/>
              </a:ext>
            </a:extLst>
          </p:cNvPr>
          <p:cNvCxnSpPr>
            <a:cxnSpLocks noChangeShapeType="1"/>
          </p:cNvCxnSpPr>
          <p:nvPr/>
        </p:nvCxnSpPr>
        <p:spPr bwMode="auto">
          <a:xfrm>
            <a:off x="466725" y="4581525"/>
            <a:ext cx="288925" cy="0"/>
          </a:xfrm>
          <a:prstGeom prst="line">
            <a:avLst/>
          </a:prstGeom>
          <a:noFill/>
          <a:ln w="1587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図 7">
            <a:extLst>
              <a:ext uri="{FF2B5EF4-FFF2-40B4-BE49-F238E27FC236}">
                <a16:creationId xmlns:a16="http://schemas.microsoft.com/office/drawing/2014/main" id="{99186747-4CC9-42A8-819F-1C0A4E0366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116633"/>
            <a:ext cx="690881" cy="539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図 3">
            <a:extLst>
              <a:ext uri="{FF2B5EF4-FFF2-40B4-BE49-F238E27FC236}">
                <a16:creationId xmlns:a16="http://schemas.microsoft.com/office/drawing/2014/main" id="{2382975C-339D-4B22-B478-D64F28B420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1768475"/>
            <a:ext cx="74898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a:extLst>
              <a:ext uri="{FF2B5EF4-FFF2-40B4-BE49-F238E27FC236}">
                <a16:creationId xmlns:a16="http://schemas.microsoft.com/office/drawing/2014/main" id="{BB329661-84FC-4F3B-B8A6-8CA495D80245}"/>
              </a:ext>
            </a:extLst>
          </p:cNvPr>
          <p:cNvSpPr txBox="1">
            <a:spLocks noChangeArrowheads="1"/>
          </p:cNvSpPr>
          <p:nvPr/>
        </p:nvSpPr>
        <p:spPr bwMode="auto">
          <a:xfrm>
            <a:off x="303213" y="260350"/>
            <a:ext cx="8537575" cy="1368425"/>
          </a:xfrm>
          <a:prstGeom prst="rect">
            <a:avLst/>
          </a:prstGeom>
          <a:noFill/>
          <a:ln w="25400">
            <a:no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latin typeface="+mj-ea"/>
              </a:rPr>
              <a:t>クロマトグラフィーではベースラインノイズを</a:t>
            </a:r>
            <a:endParaRPr lang="en-US" altLang="ja-JP" sz="3200" dirty="0">
              <a:latin typeface="+mj-ea"/>
            </a:endParaRPr>
          </a:p>
          <a:p>
            <a:pPr algn="l">
              <a:defRPr/>
            </a:pPr>
            <a:r>
              <a:rPr lang="ja-JP" altLang="en-US" sz="3200" dirty="0">
                <a:latin typeface="+mj-ea"/>
              </a:rPr>
              <a:t>使用することがある。</a:t>
            </a:r>
          </a:p>
        </p:txBody>
      </p:sp>
      <p:sp>
        <p:nvSpPr>
          <p:cNvPr id="22532" name="Rectangle 7">
            <a:extLst>
              <a:ext uri="{FF2B5EF4-FFF2-40B4-BE49-F238E27FC236}">
                <a16:creationId xmlns:a16="http://schemas.microsoft.com/office/drawing/2014/main" id="{705727BD-E3DC-48B0-AF42-8DF8EF6F25CF}"/>
              </a:ext>
            </a:extLst>
          </p:cNvPr>
          <p:cNvSpPr txBox="1">
            <a:spLocks noChangeArrowheads="1"/>
          </p:cNvSpPr>
          <p:nvPr/>
        </p:nvSpPr>
        <p:spPr bwMode="auto">
          <a:xfrm>
            <a:off x="1042988" y="2420938"/>
            <a:ext cx="3265487"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b="1">
                <a:solidFill>
                  <a:schemeClr val="bg2"/>
                </a:solidFill>
              </a:rPr>
              <a:t>ｸﾛﾏﾄｸﾞﾗﾌにおけるﾉｲｽﾞ</a:t>
            </a:r>
            <a:r>
              <a:rPr lang="en-US" altLang="ja-JP" sz="2400" b="1">
                <a:solidFill>
                  <a:schemeClr val="bg2"/>
                </a:solidFill>
              </a:rPr>
              <a:t> </a:t>
            </a:r>
            <a:endParaRPr lang="ja-JP" altLang="en-US" sz="2400" b="1">
              <a:solidFill>
                <a:schemeClr val="bg2"/>
              </a:solidFill>
            </a:endParaRPr>
          </a:p>
        </p:txBody>
      </p:sp>
      <p:sp>
        <p:nvSpPr>
          <p:cNvPr id="6" name="Rectangle 7">
            <a:extLst>
              <a:ext uri="{FF2B5EF4-FFF2-40B4-BE49-F238E27FC236}">
                <a16:creationId xmlns:a16="http://schemas.microsoft.com/office/drawing/2014/main" id="{06B44B8D-B112-4800-BC60-7C1C7C2AEF1E}"/>
              </a:ext>
            </a:extLst>
          </p:cNvPr>
          <p:cNvSpPr txBox="1">
            <a:spLocks noChangeArrowheads="1"/>
          </p:cNvSpPr>
          <p:nvPr/>
        </p:nvSpPr>
        <p:spPr bwMode="auto">
          <a:xfrm>
            <a:off x="325438" y="4292600"/>
            <a:ext cx="8537575" cy="2381250"/>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en-US" altLang="ja-JP" sz="3200" dirty="0">
                <a:solidFill>
                  <a:schemeClr val="tx1"/>
                </a:solidFill>
                <a:latin typeface="+mj-ea"/>
              </a:rPr>
              <a:t>JIS</a:t>
            </a:r>
            <a:r>
              <a:rPr lang="ja-JP" altLang="en-US" sz="3200" dirty="0">
                <a:solidFill>
                  <a:schemeClr val="tx1"/>
                </a:solidFill>
                <a:latin typeface="+mj-ea"/>
              </a:rPr>
              <a:t>通則におけるノイズの定義</a:t>
            </a:r>
            <a:endParaRPr lang="en-US" altLang="ja-JP" sz="3200" dirty="0">
              <a:solidFill>
                <a:schemeClr val="tx1"/>
              </a:solidFill>
              <a:latin typeface="+mj-ea"/>
            </a:endParaRPr>
          </a:p>
          <a:p>
            <a:pPr algn="l">
              <a:defRPr/>
            </a:pPr>
            <a:r>
              <a:rPr lang="en-US" altLang="ja-JP" sz="3200" dirty="0">
                <a:solidFill>
                  <a:schemeClr val="tx1"/>
                </a:solidFill>
                <a:latin typeface="+mj-ea"/>
              </a:rPr>
              <a:t>GC</a:t>
            </a:r>
            <a:r>
              <a:rPr lang="ja-JP" altLang="en-US" sz="3200" dirty="0">
                <a:solidFill>
                  <a:schemeClr val="tx1"/>
                </a:solidFill>
                <a:latin typeface="+mj-ea"/>
              </a:rPr>
              <a:t>：ノイズの幅そのもの</a:t>
            </a:r>
            <a:endParaRPr lang="en-US" altLang="ja-JP" sz="3200" dirty="0">
              <a:solidFill>
                <a:schemeClr val="tx1"/>
              </a:solidFill>
              <a:latin typeface="+mj-ea"/>
            </a:endParaRPr>
          </a:p>
          <a:p>
            <a:pPr algn="l">
              <a:defRPr/>
            </a:pPr>
            <a:r>
              <a:rPr lang="en-US" altLang="ja-JP" sz="3200" dirty="0">
                <a:solidFill>
                  <a:schemeClr val="tx1"/>
                </a:solidFill>
                <a:latin typeface="+mj-ea"/>
              </a:rPr>
              <a:t>HPLC</a:t>
            </a:r>
            <a:r>
              <a:rPr lang="ja-JP" altLang="en-US" sz="3200" dirty="0">
                <a:solidFill>
                  <a:schemeClr val="tx1"/>
                </a:solidFill>
                <a:latin typeface="+mj-ea"/>
              </a:rPr>
              <a:t>：ノイズの幅の半分を計算に用いて</a:t>
            </a:r>
            <a:r>
              <a:rPr lang="en-US" altLang="ja-JP" sz="3200" dirty="0">
                <a:solidFill>
                  <a:schemeClr val="tx1"/>
                </a:solidFill>
                <a:latin typeface="+mj-ea"/>
              </a:rPr>
              <a:t>S/N</a:t>
            </a:r>
            <a:r>
              <a:rPr lang="ja-JP" altLang="en-US" sz="3200" dirty="0">
                <a:solidFill>
                  <a:schemeClr val="tx1"/>
                </a:solidFill>
                <a:latin typeface="+mj-ea"/>
              </a:rPr>
              <a:t>比が</a:t>
            </a:r>
            <a:r>
              <a:rPr lang="en-US" altLang="ja-JP" sz="3200" dirty="0">
                <a:solidFill>
                  <a:schemeClr val="tx1"/>
                </a:solidFill>
                <a:latin typeface="+mj-ea"/>
              </a:rPr>
              <a:t>2</a:t>
            </a:r>
            <a:r>
              <a:rPr lang="ja-JP" altLang="en-US" sz="3200" dirty="0">
                <a:solidFill>
                  <a:schemeClr val="tx1"/>
                </a:solidFill>
                <a:latin typeface="+mj-ea"/>
              </a:rPr>
              <a:t>または</a:t>
            </a:r>
            <a:r>
              <a:rPr lang="en-US" altLang="ja-JP" sz="3200" dirty="0">
                <a:solidFill>
                  <a:schemeClr val="tx1"/>
                </a:solidFill>
                <a:latin typeface="+mj-ea"/>
              </a:rPr>
              <a:t>3</a:t>
            </a:r>
            <a:r>
              <a:rPr lang="ja-JP" altLang="en-US" sz="3200" dirty="0">
                <a:solidFill>
                  <a:schemeClr val="tx1"/>
                </a:solidFill>
                <a:latin typeface="+mj-ea"/>
              </a:rPr>
              <a:t>を検出限界としている。</a:t>
            </a:r>
          </a:p>
        </p:txBody>
      </p:sp>
      <p:pic>
        <p:nvPicPr>
          <p:cNvPr id="7" name="図 7">
            <a:extLst>
              <a:ext uri="{FF2B5EF4-FFF2-40B4-BE49-F238E27FC236}">
                <a16:creationId xmlns:a16="http://schemas.microsoft.com/office/drawing/2014/main" id="{7EF8E87B-691C-4D89-B15D-A411FF0C0B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116633"/>
            <a:ext cx="690881" cy="539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D46A7AFE-262F-4876-8D97-8E8067F4CED5}"/>
              </a:ext>
            </a:extLst>
          </p:cNvPr>
          <p:cNvSpPr txBox="1">
            <a:spLocks noChangeArrowheads="1"/>
          </p:cNvSpPr>
          <p:nvPr/>
        </p:nvSpPr>
        <p:spPr bwMode="auto">
          <a:xfrm>
            <a:off x="450096" y="1775"/>
            <a:ext cx="7274520" cy="994689"/>
          </a:xfrm>
          <a:prstGeom prst="rect">
            <a:avLst/>
          </a:prstGeom>
          <a:noFill/>
          <a:ln w="25400">
            <a:no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latin typeface="+mj-ea"/>
              </a:rPr>
              <a:t>９．水道法妥当性評価ガイドラインによる</a:t>
            </a:r>
            <a:endParaRPr lang="en-US" altLang="ja-JP" sz="3200" dirty="0">
              <a:latin typeface="+mj-ea"/>
            </a:endParaRPr>
          </a:p>
          <a:p>
            <a:pPr algn="l">
              <a:defRPr/>
            </a:pPr>
            <a:r>
              <a:rPr lang="ja-JP" altLang="en-US" sz="3200" dirty="0">
                <a:latin typeface="+mj-ea"/>
              </a:rPr>
              <a:t>　　定量下限</a:t>
            </a:r>
          </a:p>
        </p:txBody>
      </p:sp>
      <p:sp>
        <p:nvSpPr>
          <p:cNvPr id="23555" name="テキスト ボックス 5">
            <a:extLst>
              <a:ext uri="{FF2B5EF4-FFF2-40B4-BE49-F238E27FC236}">
                <a16:creationId xmlns:a16="http://schemas.microsoft.com/office/drawing/2014/main" id="{C36F8BF7-7057-44A3-B26A-26B91F8916C4}"/>
              </a:ext>
            </a:extLst>
          </p:cNvPr>
          <p:cNvSpPr txBox="1">
            <a:spLocks noChangeArrowheads="1"/>
          </p:cNvSpPr>
          <p:nvPr/>
        </p:nvSpPr>
        <p:spPr bwMode="auto">
          <a:xfrm>
            <a:off x="193290" y="1612900"/>
            <a:ext cx="884078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ja-JP" altLang="en-US" sz="2800" dirty="0">
                <a:latin typeface="MS-Mincho"/>
              </a:rPr>
              <a:t>検査対象物を含まない水に検査対象物を定量下限に対応する濃度になるように添加した試料を試験したとき、真度並びに併行精度及び室内精度の目標を満たすことを確認する。</a:t>
            </a:r>
            <a:endParaRPr lang="ja-JP" altLang="en-US" sz="2800" dirty="0"/>
          </a:p>
        </p:txBody>
      </p:sp>
      <p:pic>
        <p:nvPicPr>
          <p:cNvPr id="23556" name="図 9">
            <a:extLst>
              <a:ext uri="{FF2B5EF4-FFF2-40B4-BE49-F238E27FC236}">
                <a16:creationId xmlns:a16="http://schemas.microsoft.com/office/drawing/2014/main" id="{B5FFABE5-7A78-44BC-815C-91C1A2BE0F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632349"/>
            <a:ext cx="8477250" cy="282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図 7">
            <a:extLst>
              <a:ext uri="{FF2B5EF4-FFF2-40B4-BE49-F238E27FC236}">
                <a16:creationId xmlns:a16="http://schemas.microsoft.com/office/drawing/2014/main" id="{78B9AEED-ECF8-4881-9801-42DB70EB00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116633"/>
            <a:ext cx="690881" cy="539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8D6DCF4D-11C3-40D7-9BF8-AAD2928C071F}"/>
              </a:ext>
            </a:extLst>
          </p:cNvPr>
          <p:cNvSpPr txBox="1">
            <a:spLocks noChangeArrowheads="1"/>
          </p:cNvSpPr>
          <p:nvPr/>
        </p:nvSpPr>
        <p:spPr bwMode="auto">
          <a:xfrm>
            <a:off x="439401" y="6888"/>
            <a:ext cx="8029575" cy="801688"/>
          </a:xfrm>
          <a:prstGeom prst="rect">
            <a:avLst/>
          </a:prstGeom>
          <a:noFill/>
          <a:ln w="25400">
            <a:no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en-US" altLang="ja-JP" sz="3200" dirty="0">
                <a:latin typeface="+mn-ea"/>
                <a:ea typeface="+mn-ea"/>
              </a:rPr>
              <a:t>10</a:t>
            </a:r>
            <a:r>
              <a:rPr lang="ja-JP" altLang="en-US" sz="3200" dirty="0">
                <a:latin typeface="+mn-ea"/>
                <a:ea typeface="+mn-ea"/>
              </a:rPr>
              <a:t>．作業環境測定における定量下限の定義</a:t>
            </a:r>
          </a:p>
        </p:txBody>
      </p:sp>
      <p:sp>
        <p:nvSpPr>
          <p:cNvPr id="24579" name="テキスト ボックス 5">
            <a:extLst>
              <a:ext uri="{FF2B5EF4-FFF2-40B4-BE49-F238E27FC236}">
                <a16:creationId xmlns:a16="http://schemas.microsoft.com/office/drawing/2014/main" id="{6DEBB872-C28C-4015-85A6-BF54ED4CD38E}"/>
              </a:ext>
            </a:extLst>
          </p:cNvPr>
          <p:cNvSpPr txBox="1">
            <a:spLocks noChangeArrowheads="1"/>
          </p:cNvSpPr>
          <p:nvPr/>
        </p:nvSpPr>
        <p:spPr bwMode="auto">
          <a:xfrm>
            <a:off x="150813" y="1182688"/>
            <a:ext cx="8840787" cy="267811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ja-JP" altLang="en-US" sz="2800"/>
              <a:t>管理濃度の</a:t>
            </a:r>
            <a:r>
              <a:rPr lang="en-US" altLang="ja-JP" sz="2800"/>
              <a:t>1/10</a:t>
            </a:r>
            <a:r>
              <a:rPr lang="ja-JP" altLang="en-US" sz="2800"/>
              <a:t>の濃度に相当する測定対象物質を</a:t>
            </a:r>
            <a:endParaRPr lang="en-US" altLang="ja-JP" sz="2800"/>
          </a:p>
          <a:p>
            <a:pPr>
              <a:spcBef>
                <a:spcPct val="0"/>
              </a:spcBef>
              <a:buFontTx/>
              <a:buNone/>
            </a:pPr>
            <a:r>
              <a:rPr lang="ja-JP" altLang="en-US" sz="2800"/>
              <a:t>本分析法に適した</a:t>
            </a:r>
            <a:r>
              <a:rPr lang="ja-JP" altLang="en-US" sz="2800">
                <a:solidFill>
                  <a:srgbClr val="00FF99"/>
                </a:solidFill>
              </a:rPr>
              <a:t>捕集・前処理</a:t>
            </a:r>
            <a:r>
              <a:rPr lang="ja-JP" altLang="en-US" sz="2800"/>
              <a:t>を行い、その標準試料を繰り返し</a:t>
            </a:r>
            <a:r>
              <a:rPr lang="en-US" altLang="ja-JP" sz="2800"/>
              <a:t>5</a:t>
            </a:r>
            <a:r>
              <a:rPr lang="ja-JP" altLang="en-US" sz="2800"/>
              <a:t>回分析</a:t>
            </a:r>
            <a:endParaRPr lang="en-US" altLang="ja-JP" sz="2800"/>
          </a:p>
          <a:p>
            <a:pPr>
              <a:spcBef>
                <a:spcPct val="0"/>
              </a:spcBef>
              <a:buFontTx/>
              <a:buNone/>
            </a:pPr>
            <a:endParaRPr lang="en-US" altLang="ja-JP" sz="2800"/>
          </a:p>
          <a:p>
            <a:pPr>
              <a:spcBef>
                <a:spcPct val="0"/>
              </a:spcBef>
              <a:buFontTx/>
              <a:buNone/>
            </a:pPr>
            <a:r>
              <a:rPr lang="ja-JP" altLang="en-US" sz="2800"/>
              <a:t>標準偏差（</a:t>
            </a:r>
            <a:r>
              <a:rPr lang="en-US" altLang="ja-JP" sz="2800"/>
              <a:t>σ</a:t>
            </a:r>
            <a:r>
              <a:rPr lang="ja-JP" altLang="en-US" sz="2800"/>
              <a:t>）の</a:t>
            </a:r>
            <a:r>
              <a:rPr lang="en-US" altLang="ja-JP" sz="2800"/>
              <a:t>3</a:t>
            </a:r>
            <a:r>
              <a:rPr lang="ja-JP" altLang="en-US" sz="2800"/>
              <a:t>倍（</a:t>
            </a:r>
            <a:r>
              <a:rPr lang="en-US" altLang="ja-JP" sz="2800"/>
              <a:t>3σ</a:t>
            </a:r>
            <a:r>
              <a:rPr lang="ja-JP" altLang="en-US" sz="2800"/>
              <a:t>）を検出下限</a:t>
            </a:r>
            <a:endParaRPr lang="en-US" altLang="ja-JP" sz="2800"/>
          </a:p>
          <a:p>
            <a:pPr>
              <a:spcBef>
                <a:spcPct val="0"/>
              </a:spcBef>
              <a:buFontTx/>
              <a:buNone/>
            </a:pPr>
            <a:r>
              <a:rPr lang="en-US" altLang="ja-JP" sz="2800"/>
              <a:t>10</a:t>
            </a:r>
            <a:r>
              <a:rPr lang="ja-JP" altLang="en-US" sz="2800"/>
              <a:t>倍（</a:t>
            </a:r>
            <a:r>
              <a:rPr lang="en-US" altLang="ja-JP" sz="2800"/>
              <a:t>10σ</a:t>
            </a:r>
            <a:r>
              <a:rPr lang="ja-JP" altLang="en-US" sz="2800"/>
              <a:t>）を定量下限とする</a:t>
            </a:r>
          </a:p>
        </p:txBody>
      </p:sp>
      <p:sp>
        <p:nvSpPr>
          <p:cNvPr id="24580" name="矢印: 下 5">
            <a:extLst>
              <a:ext uri="{FF2B5EF4-FFF2-40B4-BE49-F238E27FC236}">
                <a16:creationId xmlns:a16="http://schemas.microsoft.com/office/drawing/2014/main" id="{1B43DFD1-6294-4166-8E33-18C4AC96D773}"/>
              </a:ext>
            </a:extLst>
          </p:cNvPr>
          <p:cNvSpPr>
            <a:spLocks noChangeArrowheads="1"/>
          </p:cNvSpPr>
          <p:nvPr/>
        </p:nvSpPr>
        <p:spPr bwMode="auto">
          <a:xfrm>
            <a:off x="3924300" y="4005263"/>
            <a:ext cx="503238" cy="647700"/>
          </a:xfrm>
          <a:prstGeom prst="downArrow">
            <a:avLst>
              <a:gd name="adj1" fmla="val 50000"/>
              <a:gd name="adj2" fmla="val 50053"/>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0000"/>
              </a:lnSpc>
              <a:buFont typeface="Wingdings" panose="05000000000000000000" pitchFamily="2" charset="2"/>
              <a:buChar char="u"/>
            </a:pPr>
            <a:endParaRPr lang="ja-JP" altLang="en-US" sz="2800"/>
          </a:p>
        </p:txBody>
      </p:sp>
      <p:sp>
        <p:nvSpPr>
          <p:cNvPr id="24581" name="テキスト ボックス 5">
            <a:extLst>
              <a:ext uri="{FF2B5EF4-FFF2-40B4-BE49-F238E27FC236}">
                <a16:creationId xmlns:a16="http://schemas.microsoft.com/office/drawing/2014/main" id="{47B2BF75-45D7-4D58-98BE-C565280612B3}"/>
              </a:ext>
            </a:extLst>
          </p:cNvPr>
          <p:cNvSpPr txBox="1">
            <a:spLocks noChangeArrowheads="1"/>
          </p:cNvSpPr>
          <p:nvPr/>
        </p:nvSpPr>
        <p:spPr bwMode="auto">
          <a:xfrm>
            <a:off x="150813" y="4792663"/>
            <a:ext cx="8840787" cy="13843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ja-JP" altLang="en-US" sz="2800"/>
              <a:t>前処理操作が含まれるため、この場合、</a:t>
            </a:r>
            <a:endParaRPr lang="en-US" altLang="ja-JP" sz="2800"/>
          </a:p>
          <a:p>
            <a:pPr>
              <a:spcBef>
                <a:spcPct val="0"/>
              </a:spcBef>
              <a:buFontTx/>
              <a:buNone/>
            </a:pPr>
            <a:r>
              <a:rPr lang="ja-JP" altLang="en-US" sz="2800"/>
              <a:t>方法検出下限</a:t>
            </a:r>
            <a:endParaRPr lang="en-US" altLang="ja-JP" sz="2800"/>
          </a:p>
          <a:p>
            <a:pPr>
              <a:spcBef>
                <a:spcPct val="0"/>
              </a:spcBef>
              <a:buFontTx/>
              <a:buNone/>
            </a:pPr>
            <a:r>
              <a:rPr lang="ja-JP" altLang="en-US" sz="2800"/>
              <a:t>方法定量下限　　　と呼ばれる。</a:t>
            </a:r>
          </a:p>
        </p:txBody>
      </p:sp>
      <p:pic>
        <p:nvPicPr>
          <p:cNvPr id="6" name="図 7">
            <a:extLst>
              <a:ext uri="{FF2B5EF4-FFF2-40B4-BE49-F238E27FC236}">
                <a16:creationId xmlns:a16="http://schemas.microsoft.com/office/drawing/2014/main" id="{FE702919-F5DD-4332-9DFF-0E8587A44F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116633"/>
            <a:ext cx="690881" cy="539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39DF8ED4-FC75-4EDF-B38F-454FCD3CF81A}"/>
              </a:ext>
            </a:extLst>
          </p:cNvPr>
          <p:cNvSpPr txBox="1">
            <a:spLocks noChangeArrowheads="1"/>
          </p:cNvSpPr>
          <p:nvPr/>
        </p:nvSpPr>
        <p:spPr bwMode="auto">
          <a:xfrm>
            <a:off x="383126" y="2420"/>
            <a:ext cx="7093991" cy="1007765"/>
          </a:xfrm>
          <a:prstGeom prst="rect">
            <a:avLst/>
          </a:prstGeom>
          <a:noFill/>
          <a:ln w="25400">
            <a:no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latin typeface="+mj-ea"/>
              </a:rPr>
              <a:t>１</a:t>
            </a:r>
            <a:r>
              <a:rPr lang="en-US" altLang="ja-JP" sz="3200" dirty="0">
                <a:latin typeface="+mj-ea"/>
              </a:rPr>
              <a:t>1</a:t>
            </a:r>
            <a:r>
              <a:rPr lang="ja-JP" altLang="en-US" sz="3200" dirty="0">
                <a:latin typeface="+mj-ea"/>
              </a:rPr>
              <a:t>．製剤・原薬の分析法バリデーション</a:t>
            </a:r>
            <a:endParaRPr lang="en-US" altLang="ja-JP" sz="3200" dirty="0">
              <a:latin typeface="+mj-ea"/>
            </a:endParaRPr>
          </a:p>
          <a:p>
            <a:pPr algn="l">
              <a:defRPr/>
            </a:pPr>
            <a:r>
              <a:rPr lang="ja-JP" altLang="en-US" sz="3200" dirty="0">
                <a:latin typeface="+mj-ea"/>
              </a:rPr>
              <a:t>　　　における検出限界・定量限界</a:t>
            </a:r>
            <a:endParaRPr lang="ja-JP" altLang="en-US" sz="2000" dirty="0">
              <a:latin typeface="+mj-ea"/>
            </a:endParaRPr>
          </a:p>
        </p:txBody>
      </p:sp>
      <p:sp>
        <p:nvSpPr>
          <p:cNvPr id="3" name="Rectangle 7">
            <a:extLst>
              <a:ext uri="{FF2B5EF4-FFF2-40B4-BE49-F238E27FC236}">
                <a16:creationId xmlns:a16="http://schemas.microsoft.com/office/drawing/2014/main" id="{AE59C4C1-27F8-4B69-B5F0-D306834C5DE6}"/>
              </a:ext>
            </a:extLst>
          </p:cNvPr>
          <p:cNvSpPr txBox="1">
            <a:spLocks noChangeArrowheads="1"/>
          </p:cNvSpPr>
          <p:nvPr/>
        </p:nvSpPr>
        <p:spPr bwMode="auto">
          <a:xfrm>
            <a:off x="303213" y="1700213"/>
            <a:ext cx="8537575" cy="2592387"/>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solidFill>
                  <a:srgbClr val="FFFF00"/>
                </a:solidFill>
                <a:latin typeface="+mj-ea"/>
              </a:rPr>
              <a:t>検出限界の求め方：①Ｓ</a:t>
            </a:r>
            <a:r>
              <a:rPr lang="en-US" altLang="ja-JP" sz="3200" dirty="0">
                <a:solidFill>
                  <a:srgbClr val="FFFF00"/>
                </a:solidFill>
                <a:latin typeface="+mj-ea"/>
              </a:rPr>
              <a:t>/</a:t>
            </a:r>
            <a:r>
              <a:rPr lang="ja-JP" altLang="en-US" sz="3200" dirty="0">
                <a:solidFill>
                  <a:srgbClr val="FFFF00"/>
                </a:solidFill>
                <a:latin typeface="+mj-ea"/>
              </a:rPr>
              <a:t>Ｎ比に基づく方法</a:t>
            </a:r>
            <a:endParaRPr lang="en-US" altLang="ja-JP" sz="3200" dirty="0">
              <a:solidFill>
                <a:srgbClr val="FFFF00"/>
              </a:solidFill>
              <a:latin typeface="+mj-ea"/>
            </a:endParaRPr>
          </a:p>
          <a:p>
            <a:pPr algn="l">
              <a:defRPr/>
            </a:pPr>
            <a:r>
              <a:rPr lang="ja-JP" altLang="en-US" sz="3200" dirty="0">
                <a:solidFill>
                  <a:schemeClr val="tx1"/>
                </a:solidFill>
                <a:latin typeface="+mj-ea"/>
              </a:rPr>
              <a:t>ベースラインノイズを持つ分析法に適用</a:t>
            </a:r>
            <a:endParaRPr lang="en-US" altLang="ja-JP" sz="3200" dirty="0">
              <a:solidFill>
                <a:schemeClr val="tx1"/>
              </a:solidFill>
              <a:latin typeface="+mj-ea"/>
            </a:endParaRPr>
          </a:p>
          <a:p>
            <a:pPr algn="l">
              <a:defRPr/>
            </a:pPr>
            <a:r>
              <a:rPr lang="ja-JP" altLang="en-US" sz="3200" dirty="0">
                <a:solidFill>
                  <a:schemeClr val="tx1"/>
                </a:solidFill>
                <a:latin typeface="+mj-ea"/>
              </a:rPr>
              <a:t>既知濃度の試料を用い、ブランクを比較し、通常</a:t>
            </a:r>
            <a:r>
              <a:rPr lang="en-US" altLang="ja-JP" sz="3200" dirty="0">
                <a:solidFill>
                  <a:schemeClr val="tx1"/>
                </a:solidFill>
                <a:latin typeface="+mj-ea"/>
              </a:rPr>
              <a:t>S/N</a:t>
            </a:r>
            <a:r>
              <a:rPr lang="ja-JP" altLang="en-US" sz="3200" dirty="0">
                <a:solidFill>
                  <a:schemeClr val="tx1"/>
                </a:solidFill>
                <a:latin typeface="+mj-ea"/>
              </a:rPr>
              <a:t>比：</a:t>
            </a:r>
            <a:r>
              <a:rPr lang="en-US" altLang="ja-JP" sz="3200" dirty="0">
                <a:solidFill>
                  <a:schemeClr val="tx1"/>
                </a:solidFill>
                <a:latin typeface="+mj-ea"/>
              </a:rPr>
              <a:t>2</a:t>
            </a:r>
            <a:r>
              <a:rPr lang="ja-JP" altLang="en-US" sz="3200" dirty="0">
                <a:solidFill>
                  <a:schemeClr val="tx1"/>
                </a:solidFill>
                <a:latin typeface="+mj-ea"/>
              </a:rPr>
              <a:t>～</a:t>
            </a:r>
            <a:r>
              <a:rPr lang="en-US" altLang="ja-JP" sz="3200" dirty="0">
                <a:solidFill>
                  <a:schemeClr val="tx1"/>
                </a:solidFill>
                <a:latin typeface="+mj-ea"/>
              </a:rPr>
              <a:t>3</a:t>
            </a:r>
            <a:r>
              <a:rPr lang="ja-JP" altLang="en-US" sz="3200" dirty="0">
                <a:solidFill>
                  <a:schemeClr val="tx1"/>
                </a:solidFill>
                <a:latin typeface="+mj-ea"/>
              </a:rPr>
              <a:t>の範囲を検出限界とし、クロマトグラフにより確認する。　</a:t>
            </a:r>
          </a:p>
        </p:txBody>
      </p:sp>
      <p:pic>
        <p:nvPicPr>
          <p:cNvPr id="5" name="図 7">
            <a:extLst>
              <a:ext uri="{FF2B5EF4-FFF2-40B4-BE49-F238E27FC236}">
                <a16:creationId xmlns:a16="http://schemas.microsoft.com/office/drawing/2014/main" id="{CBC1C502-A706-402E-AD84-A05D3DA363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116633"/>
            <a:ext cx="690881" cy="539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EA2DE243-254B-45BF-80BA-6E60DB169210}"/>
              </a:ext>
            </a:extLst>
          </p:cNvPr>
          <p:cNvSpPr txBox="1">
            <a:spLocks noChangeArrowheads="1"/>
          </p:cNvSpPr>
          <p:nvPr/>
        </p:nvSpPr>
        <p:spPr bwMode="auto">
          <a:xfrm>
            <a:off x="684213" y="0"/>
            <a:ext cx="7343775"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3600">
                <a:solidFill>
                  <a:schemeClr val="tx2"/>
                </a:solidFill>
              </a:rPr>
              <a:t>1</a:t>
            </a:r>
            <a:r>
              <a:rPr lang="ja-JP" altLang="en-US" sz="3600">
                <a:solidFill>
                  <a:schemeClr val="tx2"/>
                </a:solidFill>
              </a:rPr>
              <a:t>．検量線とは</a:t>
            </a:r>
          </a:p>
        </p:txBody>
      </p:sp>
      <p:sp>
        <p:nvSpPr>
          <p:cNvPr id="6147" name="テキスト ボックス 3">
            <a:extLst>
              <a:ext uri="{FF2B5EF4-FFF2-40B4-BE49-F238E27FC236}">
                <a16:creationId xmlns:a16="http://schemas.microsoft.com/office/drawing/2014/main" id="{5B08126C-C43F-46A1-9FBF-8ED41D1DEF3C}"/>
              </a:ext>
            </a:extLst>
          </p:cNvPr>
          <p:cNvSpPr txBox="1">
            <a:spLocks noChangeArrowheads="1"/>
          </p:cNvSpPr>
          <p:nvPr/>
        </p:nvSpPr>
        <p:spPr bwMode="auto">
          <a:xfrm>
            <a:off x="323850" y="765175"/>
            <a:ext cx="8280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800"/>
              <a:t>定量分析において、その濃度を求めるときに必須となるのが検量線である。</a:t>
            </a:r>
          </a:p>
        </p:txBody>
      </p:sp>
      <p:sp>
        <p:nvSpPr>
          <p:cNvPr id="6148" name="テキスト ボックス 4">
            <a:extLst>
              <a:ext uri="{FF2B5EF4-FFF2-40B4-BE49-F238E27FC236}">
                <a16:creationId xmlns:a16="http://schemas.microsoft.com/office/drawing/2014/main" id="{878A6CE5-DF69-48DF-AD69-95CEA7B336D1}"/>
              </a:ext>
            </a:extLst>
          </p:cNvPr>
          <p:cNvSpPr txBox="1">
            <a:spLocks noChangeArrowheads="1"/>
          </p:cNvSpPr>
          <p:nvPr/>
        </p:nvSpPr>
        <p:spPr bwMode="auto">
          <a:xfrm>
            <a:off x="307975" y="1749425"/>
            <a:ext cx="8280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800"/>
              <a:t>検量線は、分析装置によって得られた信号を濃度に換算するために使用される。</a:t>
            </a:r>
          </a:p>
        </p:txBody>
      </p:sp>
      <p:sp>
        <p:nvSpPr>
          <p:cNvPr id="6149" name="テキスト ボックス 6">
            <a:extLst>
              <a:ext uri="{FF2B5EF4-FFF2-40B4-BE49-F238E27FC236}">
                <a16:creationId xmlns:a16="http://schemas.microsoft.com/office/drawing/2014/main" id="{5669554A-EF6A-447C-8B6C-048F4A6A2792}"/>
              </a:ext>
            </a:extLst>
          </p:cNvPr>
          <p:cNvSpPr txBox="1">
            <a:spLocks noChangeArrowheads="1"/>
          </p:cNvSpPr>
          <p:nvPr/>
        </p:nvSpPr>
        <p:spPr bwMode="auto">
          <a:xfrm>
            <a:off x="274638" y="2832100"/>
            <a:ext cx="8377237"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800"/>
              <a:t>機器分析のほとんどが、標準物質もしくは標準試料での校正をもとに、未知試料の測定値を得る相対値分析である。</a:t>
            </a:r>
          </a:p>
        </p:txBody>
      </p:sp>
      <p:sp>
        <p:nvSpPr>
          <p:cNvPr id="6150" name="テキスト ボックス 7">
            <a:extLst>
              <a:ext uri="{FF2B5EF4-FFF2-40B4-BE49-F238E27FC236}">
                <a16:creationId xmlns:a16="http://schemas.microsoft.com/office/drawing/2014/main" id="{B52457A9-20FA-4339-8EFC-1E0F61473908}"/>
              </a:ext>
            </a:extLst>
          </p:cNvPr>
          <p:cNvSpPr txBox="1">
            <a:spLocks noChangeArrowheads="1"/>
          </p:cNvSpPr>
          <p:nvPr/>
        </p:nvSpPr>
        <p:spPr bwMode="auto">
          <a:xfrm>
            <a:off x="323850" y="4230688"/>
            <a:ext cx="83772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800"/>
              <a:t>検量線と未知試料の特性がマッチしていないと、いくら検量線が正しくても、正しい分析結果は得られない。</a:t>
            </a:r>
          </a:p>
        </p:txBody>
      </p:sp>
      <p:sp>
        <p:nvSpPr>
          <p:cNvPr id="6151" name="テキスト ボックス 8">
            <a:extLst>
              <a:ext uri="{FF2B5EF4-FFF2-40B4-BE49-F238E27FC236}">
                <a16:creationId xmlns:a16="http://schemas.microsoft.com/office/drawing/2014/main" id="{F88F4594-268E-42A8-8581-0CE00E9FCF13}"/>
              </a:ext>
            </a:extLst>
          </p:cNvPr>
          <p:cNvSpPr txBox="1">
            <a:spLocks noChangeArrowheads="1"/>
          </p:cNvSpPr>
          <p:nvPr/>
        </p:nvSpPr>
        <p:spPr bwMode="auto">
          <a:xfrm>
            <a:off x="323850" y="5330825"/>
            <a:ext cx="8375650" cy="954088"/>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800">
                <a:solidFill>
                  <a:srgbClr val="FFFF00"/>
                </a:solidFill>
              </a:rPr>
              <a:t>検量線の作成方法や、検量線の種類、そして、検出限界や定量下限という数値の考え方について解説を行う。</a:t>
            </a:r>
          </a:p>
        </p:txBody>
      </p:sp>
      <p:pic>
        <p:nvPicPr>
          <p:cNvPr id="8" name="図 7">
            <a:extLst>
              <a:ext uri="{FF2B5EF4-FFF2-40B4-BE49-F238E27FC236}">
                <a16:creationId xmlns:a16="http://schemas.microsoft.com/office/drawing/2014/main" id="{D3E79078-B2BD-4A92-94C3-363C9C9C0D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randombar(horizontal)">
                                      <p:cBhvr>
                                        <p:cTn id="7"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8F055768-AFB0-438A-B3EA-7D48CC07F60F}"/>
              </a:ext>
            </a:extLst>
          </p:cNvPr>
          <p:cNvSpPr txBox="1">
            <a:spLocks noChangeArrowheads="1"/>
          </p:cNvSpPr>
          <p:nvPr/>
        </p:nvSpPr>
        <p:spPr bwMode="auto">
          <a:xfrm>
            <a:off x="179388" y="332631"/>
            <a:ext cx="8856662" cy="6408737"/>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solidFill>
                  <a:srgbClr val="FFFF00"/>
                </a:solidFill>
                <a:latin typeface="+mj-ea"/>
              </a:rPr>
              <a:t>検出限界の求め方：②レスポンスの標準偏差と検量線の傾きに基づく方法</a:t>
            </a:r>
            <a:endParaRPr lang="en-US" altLang="ja-JP" sz="3200" dirty="0">
              <a:solidFill>
                <a:srgbClr val="FFFF00"/>
              </a:solidFill>
              <a:latin typeface="+mj-ea"/>
            </a:endParaRPr>
          </a:p>
          <a:p>
            <a:pPr algn="l">
              <a:defRPr/>
            </a:pPr>
            <a:r>
              <a:rPr lang="ja-JP" altLang="en-US" sz="2400" dirty="0">
                <a:solidFill>
                  <a:schemeClr val="tx1"/>
                </a:solidFill>
                <a:latin typeface="+mj-ea"/>
              </a:rPr>
              <a:t>次式により検出限界（</a:t>
            </a:r>
            <a:r>
              <a:rPr lang="en-US" altLang="ja-JP" sz="2400" dirty="0">
                <a:solidFill>
                  <a:schemeClr val="tx1"/>
                </a:solidFill>
                <a:latin typeface="+mj-ea"/>
              </a:rPr>
              <a:t>DL)</a:t>
            </a:r>
            <a:r>
              <a:rPr lang="ja-JP" altLang="en-US" sz="2400" dirty="0">
                <a:solidFill>
                  <a:schemeClr val="tx1"/>
                </a:solidFill>
                <a:latin typeface="+mj-ea"/>
              </a:rPr>
              <a:t>を求める</a:t>
            </a:r>
            <a:endParaRPr lang="en-US" altLang="ja-JP" sz="2400" dirty="0">
              <a:solidFill>
                <a:schemeClr val="tx1"/>
              </a:solidFill>
              <a:latin typeface="+mj-ea"/>
            </a:endParaRPr>
          </a:p>
          <a:p>
            <a:pPr algn="l">
              <a:defRPr/>
            </a:pPr>
            <a:r>
              <a:rPr lang="en-US" altLang="ja-JP" sz="2400" dirty="0">
                <a:solidFill>
                  <a:schemeClr val="tx1"/>
                </a:solidFill>
                <a:latin typeface="+mj-ea"/>
              </a:rPr>
              <a:t>DL</a:t>
            </a:r>
            <a:r>
              <a:rPr lang="ja-JP" altLang="en-US" sz="2400" dirty="0">
                <a:solidFill>
                  <a:schemeClr val="tx1"/>
                </a:solidFill>
                <a:latin typeface="+mj-ea"/>
              </a:rPr>
              <a:t>＝</a:t>
            </a:r>
            <a:r>
              <a:rPr lang="en-US" altLang="ja-JP" sz="2400" dirty="0">
                <a:solidFill>
                  <a:schemeClr val="tx1"/>
                </a:solidFill>
                <a:latin typeface="+mj-ea"/>
              </a:rPr>
              <a:t>3.3σ/</a:t>
            </a:r>
            <a:r>
              <a:rPr lang="ja-JP" altLang="en-US" sz="2400" dirty="0">
                <a:solidFill>
                  <a:schemeClr val="tx1"/>
                </a:solidFill>
                <a:latin typeface="+mj-ea"/>
              </a:rPr>
              <a:t>ｓ</a:t>
            </a:r>
            <a:endParaRPr lang="en-US" altLang="ja-JP" sz="2400" dirty="0">
              <a:solidFill>
                <a:schemeClr val="tx1"/>
              </a:solidFill>
              <a:latin typeface="+mj-ea"/>
            </a:endParaRPr>
          </a:p>
          <a:p>
            <a:pPr algn="l">
              <a:defRPr/>
            </a:pPr>
            <a:r>
              <a:rPr lang="en-US" altLang="ja-JP" sz="2400" dirty="0">
                <a:solidFill>
                  <a:schemeClr val="tx1"/>
                </a:solidFill>
                <a:latin typeface="+mj-ea"/>
              </a:rPr>
              <a:t>σ</a:t>
            </a:r>
            <a:r>
              <a:rPr lang="ja-JP" altLang="en-US" sz="2400" dirty="0">
                <a:solidFill>
                  <a:schemeClr val="tx1"/>
                </a:solidFill>
                <a:latin typeface="+mj-ea"/>
              </a:rPr>
              <a:t>：レスポンスの標準偏差</a:t>
            </a:r>
            <a:endParaRPr lang="en-US" altLang="ja-JP" sz="2400" dirty="0">
              <a:solidFill>
                <a:schemeClr val="tx1"/>
              </a:solidFill>
              <a:latin typeface="+mj-ea"/>
            </a:endParaRPr>
          </a:p>
          <a:p>
            <a:pPr algn="l">
              <a:defRPr/>
            </a:pPr>
            <a:r>
              <a:rPr lang="ja-JP" altLang="en-US" sz="2400" dirty="0">
                <a:solidFill>
                  <a:schemeClr val="tx1"/>
                </a:solidFill>
                <a:latin typeface="+mj-ea"/>
              </a:rPr>
              <a:t>ｓ：検量線の傾き</a:t>
            </a:r>
            <a:endParaRPr lang="en-US" altLang="ja-JP" sz="2400" dirty="0">
              <a:solidFill>
                <a:schemeClr val="tx1"/>
              </a:solidFill>
              <a:latin typeface="+mj-ea"/>
            </a:endParaRPr>
          </a:p>
          <a:p>
            <a:pPr algn="l">
              <a:defRPr/>
            </a:pPr>
            <a:endParaRPr lang="en-US" altLang="ja-JP" sz="2400" dirty="0">
              <a:solidFill>
                <a:schemeClr val="tx1"/>
              </a:solidFill>
              <a:latin typeface="+mj-ea"/>
            </a:endParaRPr>
          </a:p>
          <a:p>
            <a:pPr algn="l">
              <a:defRPr/>
            </a:pPr>
            <a:r>
              <a:rPr lang="ja-JP" altLang="en-US" sz="2400" dirty="0">
                <a:solidFill>
                  <a:schemeClr val="tx1"/>
                </a:solidFill>
                <a:latin typeface="+mj-ea"/>
              </a:rPr>
              <a:t>標準偏差の求め方は次の</a:t>
            </a:r>
            <a:r>
              <a:rPr lang="en-US" altLang="ja-JP" sz="2400" dirty="0">
                <a:solidFill>
                  <a:schemeClr val="tx1"/>
                </a:solidFill>
                <a:latin typeface="+mj-ea"/>
              </a:rPr>
              <a:t>a</a:t>
            </a:r>
            <a:r>
              <a:rPr lang="ja-JP" altLang="en-US" sz="2400" dirty="0">
                <a:solidFill>
                  <a:schemeClr val="tx1"/>
                </a:solidFill>
                <a:latin typeface="+mj-ea"/>
              </a:rPr>
              <a:t>）またはｂ）に従うこと</a:t>
            </a:r>
            <a:endParaRPr lang="en-US" altLang="ja-JP" sz="2400" dirty="0">
              <a:solidFill>
                <a:schemeClr val="tx1"/>
              </a:solidFill>
              <a:latin typeface="+mj-ea"/>
            </a:endParaRPr>
          </a:p>
          <a:p>
            <a:pPr algn="l">
              <a:defRPr/>
            </a:pPr>
            <a:r>
              <a:rPr lang="ja-JP" altLang="en-US" sz="2400" dirty="0">
                <a:solidFill>
                  <a:schemeClr val="tx1"/>
                </a:solidFill>
                <a:latin typeface="+mj-ea"/>
              </a:rPr>
              <a:t>ａ）ブランクの標準偏差</a:t>
            </a:r>
            <a:endParaRPr lang="en-US" altLang="ja-JP" sz="2400" dirty="0">
              <a:solidFill>
                <a:schemeClr val="tx1"/>
              </a:solidFill>
              <a:latin typeface="+mj-ea"/>
            </a:endParaRPr>
          </a:p>
          <a:p>
            <a:pPr algn="l">
              <a:defRPr/>
            </a:pPr>
            <a:r>
              <a:rPr lang="ja-JP" altLang="en-US" sz="2400" dirty="0">
                <a:solidFill>
                  <a:schemeClr val="tx1"/>
                </a:solidFill>
                <a:latin typeface="+mj-ea"/>
              </a:rPr>
              <a:t>複数のブランク試料を分析し、そのレスポンスの標準偏差を求め、</a:t>
            </a:r>
            <a:r>
              <a:rPr lang="en-US" altLang="ja-JP" sz="2400" dirty="0">
                <a:solidFill>
                  <a:schemeClr val="tx1"/>
                </a:solidFill>
                <a:latin typeface="+mj-ea"/>
              </a:rPr>
              <a:t>σ</a:t>
            </a:r>
            <a:r>
              <a:rPr lang="ja-JP" altLang="en-US" sz="2400" dirty="0">
                <a:solidFill>
                  <a:schemeClr val="tx1"/>
                </a:solidFill>
                <a:latin typeface="+mj-ea"/>
              </a:rPr>
              <a:t>とする。</a:t>
            </a:r>
            <a:endParaRPr lang="en-US" altLang="ja-JP" sz="2400" dirty="0">
              <a:solidFill>
                <a:schemeClr val="tx1"/>
              </a:solidFill>
              <a:latin typeface="+mj-ea"/>
            </a:endParaRPr>
          </a:p>
          <a:p>
            <a:pPr algn="l">
              <a:defRPr/>
            </a:pPr>
            <a:endParaRPr lang="en-US" altLang="ja-JP" sz="2400" dirty="0">
              <a:solidFill>
                <a:schemeClr val="tx1"/>
              </a:solidFill>
              <a:latin typeface="+mj-ea"/>
            </a:endParaRPr>
          </a:p>
          <a:p>
            <a:pPr algn="l">
              <a:defRPr/>
            </a:pPr>
            <a:r>
              <a:rPr lang="ja-JP" altLang="en-US" sz="2400" dirty="0">
                <a:solidFill>
                  <a:schemeClr val="tx1"/>
                </a:solidFill>
                <a:latin typeface="+mj-ea"/>
              </a:rPr>
              <a:t>ｂ）検量線に基づく方法</a:t>
            </a:r>
            <a:endParaRPr lang="en-US" altLang="ja-JP" sz="2400" dirty="0">
              <a:solidFill>
                <a:schemeClr val="tx1"/>
              </a:solidFill>
              <a:latin typeface="+mj-ea"/>
            </a:endParaRPr>
          </a:p>
          <a:p>
            <a:pPr algn="l">
              <a:defRPr/>
            </a:pPr>
            <a:r>
              <a:rPr lang="ja-JP" altLang="en-US" sz="2400" dirty="0">
                <a:solidFill>
                  <a:schemeClr val="tx1"/>
                </a:solidFill>
                <a:latin typeface="+mj-ea"/>
              </a:rPr>
              <a:t>検出限界付近の濃度の試料について検量線を作成し、回帰直線の残差の標準偏差を</a:t>
            </a:r>
            <a:r>
              <a:rPr lang="en-US" altLang="ja-JP" sz="2400" dirty="0">
                <a:solidFill>
                  <a:schemeClr val="tx1"/>
                </a:solidFill>
                <a:latin typeface="+mj-ea"/>
              </a:rPr>
              <a:t>σ</a:t>
            </a:r>
            <a:r>
              <a:rPr lang="ja-JP" altLang="en-US" sz="2400" dirty="0">
                <a:solidFill>
                  <a:schemeClr val="tx1"/>
                </a:solidFill>
                <a:latin typeface="+mj-ea"/>
              </a:rPr>
              <a:t>とする。または、回帰直線から濃度０におけるレスポンスの標準偏差を</a:t>
            </a:r>
            <a:r>
              <a:rPr lang="en-US" altLang="ja-JP" sz="2400" dirty="0">
                <a:solidFill>
                  <a:schemeClr val="tx1"/>
                </a:solidFill>
                <a:latin typeface="+mj-ea"/>
              </a:rPr>
              <a:t>σ</a:t>
            </a:r>
            <a:r>
              <a:rPr lang="ja-JP" altLang="en-US" sz="2400" dirty="0">
                <a:solidFill>
                  <a:schemeClr val="tx1"/>
                </a:solidFill>
                <a:latin typeface="+mj-ea"/>
              </a:rPr>
              <a:t>とする。</a:t>
            </a:r>
            <a:endParaRPr lang="en-US" altLang="ja-JP" sz="3200" dirty="0">
              <a:solidFill>
                <a:schemeClr val="tx1"/>
              </a:solidFill>
              <a:latin typeface="+mj-ea"/>
            </a:endParaRPr>
          </a:p>
        </p:txBody>
      </p:sp>
      <p:pic>
        <p:nvPicPr>
          <p:cNvPr id="3" name="図 7">
            <a:extLst>
              <a:ext uri="{FF2B5EF4-FFF2-40B4-BE49-F238E27FC236}">
                <a16:creationId xmlns:a16="http://schemas.microsoft.com/office/drawing/2014/main" id="{025ADC21-C070-44E2-BB27-320C5718CA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7717" y="44624"/>
            <a:ext cx="316771" cy="247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A105477E-D3D2-4B11-850B-272EDCD2DEEF}"/>
              </a:ext>
            </a:extLst>
          </p:cNvPr>
          <p:cNvSpPr txBox="1">
            <a:spLocks noChangeArrowheads="1"/>
          </p:cNvSpPr>
          <p:nvPr/>
        </p:nvSpPr>
        <p:spPr bwMode="auto">
          <a:xfrm>
            <a:off x="252413" y="836066"/>
            <a:ext cx="8712200" cy="5329238"/>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solidFill>
                  <a:srgbClr val="FFFF00"/>
                </a:solidFill>
                <a:latin typeface="+mj-ea"/>
              </a:rPr>
              <a:t>定量限界の求め方（検出限界と同じ手法）</a:t>
            </a:r>
            <a:endParaRPr lang="en-US" altLang="ja-JP" sz="3200" dirty="0">
              <a:solidFill>
                <a:srgbClr val="FFFF00"/>
              </a:solidFill>
              <a:latin typeface="+mj-ea"/>
            </a:endParaRPr>
          </a:p>
          <a:p>
            <a:pPr algn="l">
              <a:defRPr/>
            </a:pPr>
            <a:r>
              <a:rPr lang="ja-JP" altLang="en-US" sz="3200" dirty="0">
                <a:solidFill>
                  <a:srgbClr val="FFFF00"/>
                </a:solidFill>
                <a:latin typeface="+mj-ea"/>
              </a:rPr>
              <a:t>①Ｓ</a:t>
            </a:r>
            <a:r>
              <a:rPr lang="en-US" altLang="ja-JP" sz="3200" dirty="0">
                <a:solidFill>
                  <a:srgbClr val="FFFF00"/>
                </a:solidFill>
                <a:latin typeface="+mj-ea"/>
              </a:rPr>
              <a:t>/</a:t>
            </a:r>
            <a:r>
              <a:rPr lang="ja-JP" altLang="en-US" sz="3200" dirty="0">
                <a:solidFill>
                  <a:srgbClr val="FFFF00"/>
                </a:solidFill>
                <a:latin typeface="+mj-ea"/>
              </a:rPr>
              <a:t>Ｎ比に基づく方法</a:t>
            </a:r>
            <a:endParaRPr lang="en-US" altLang="ja-JP" sz="3200" dirty="0">
              <a:solidFill>
                <a:srgbClr val="FFFF00"/>
              </a:solidFill>
              <a:latin typeface="+mj-ea"/>
            </a:endParaRPr>
          </a:p>
          <a:p>
            <a:pPr algn="l">
              <a:defRPr/>
            </a:pPr>
            <a:r>
              <a:rPr lang="en-US" altLang="ja-JP" sz="3200" dirty="0">
                <a:solidFill>
                  <a:schemeClr val="tx1"/>
                </a:solidFill>
                <a:latin typeface="+mj-ea"/>
              </a:rPr>
              <a:t>S/N</a:t>
            </a:r>
            <a:r>
              <a:rPr lang="ja-JP" altLang="en-US" sz="3200" dirty="0">
                <a:solidFill>
                  <a:schemeClr val="tx1"/>
                </a:solidFill>
                <a:latin typeface="+mj-ea"/>
              </a:rPr>
              <a:t>比：</a:t>
            </a:r>
            <a:r>
              <a:rPr lang="en-US" altLang="ja-JP" sz="3200" dirty="0">
                <a:solidFill>
                  <a:schemeClr val="tx1"/>
                </a:solidFill>
                <a:latin typeface="+mj-ea"/>
              </a:rPr>
              <a:t>10</a:t>
            </a:r>
            <a:r>
              <a:rPr lang="ja-JP" altLang="en-US" sz="3200" dirty="0">
                <a:solidFill>
                  <a:schemeClr val="tx1"/>
                </a:solidFill>
                <a:latin typeface="+mj-ea"/>
              </a:rPr>
              <a:t>を定量限界とし、クロマトグラフにより確認する。　</a:t>
            </a:r>
            <a:endParaRPr lang="en-US" altLang="ja-JP" sz="3200" dirty="0">
              <a:solidFill>
                <a:schemeClr val="tx1"/>
              </a:solidFill>
              <a:latin typeface="+mj-ea"/>
            </a:endParaRPr>
          </a:p>
          <a:p>
            <a:pPr algn="l">
              <a:defRPr/>
            </a:pPr>
            <a:endParaRPr lang="ja-JP" altLang="en-US" sz="3200" dirty="0">
              <a:solidFill>
                <a:schemeClr val="tx1"/>
              </a:solidFill>
              <a:latin typeface="+mj-ea"/>
            </a:endParaRPr>
          </a:p>
          <a:p>
            <a:pPr algn="l">
              <a:defRPr/>
            </a:pPr>
            <a:r>
              <a:rPr lang="ja-JP" altLang="en-US" sz="3200" dirty="0">
                <a:solidFill>
                  <a:srgbClr val="FFFF00"/>
                </a:solidFill>
                <a:latin typeface="+mj-ea"/>
              </a:rPr>
              <a:t>②レスポンスの標準偏差と検量線の傾きに基づく</a:t>
            </a:r>
            <a:endParaRPr lang="en-US" altLang="ja-JP" sz="3200" dirty="0">
              <a:solidFill>
                <a:srgbClr val="FFFF00"/>
              </a:solidFill>
              <a:latin typeface="+mj-ea"/>
            </a:endParaRPr>
          </a:p>
          <a:p>
            <a:pPr algn="l">
              <a:defRPr/>
            </a:pPr>
            <a:r>
              <a:rPr lang="ja-JP" altLang="en-US" sz="3200" dirty="0">
                <a:solidFill>
                  <a:srgbClr val="FFFF00"/>
                </a:solidFill>
                <a:latin typeface="+mj-ea"/>
              </a:rPr>
              <a:t>方法</a:t>
            </a:r>
            <a:endParaRPr lang="en-US" altLang="ja-JP" sz="3200" dirty="0">
              <a:solidFill>
                <a:srgbClr val="FFFF00"/>
              </a:solidFill>
              <a:latin typeface="+mj-ea"/>
            </a:endParaRPr>
          </a:p>
          <a:p>
            <a:pPr algn="l">
              <a:defRPr/>
            </a:pPr>
            <a:r>
              <a:rPr lang="ja-JP" altLang="en-US" sz="2800" dirty="0">
                <a:solidFill>
                  <a:schemeClr val="tx1"/>
                </a:solidFill>
                <a:latin typeface="+mj-ea"/>
              </a:rPr>
              <a:t>次式により定量限界（</a:t>
            </a:r>
            <a:r>
              <a:rPr lang="en-US" altLang="ja-JP" sz="2800" dirty="0">
                <a:solidFill>
                  <a:schemeClr val="tx1"/>
                </a:solidFill>
                <a:latin typeface="+mj-ea"/>
              </a:rPr>
              <a:t>QL)</a:t>
            </a:r>
            <a:r>
              <a:rPr lang="ja-JP" altLang="en-US" sz="2800" dirty="0">
                <a:solidFill>
                  <a:schemeClr val="tx1"/>
                </a:solidFill>
                <a:latin typeface="+mj-ea"/>
              </a:rPr>
              <a:t>を求める</a:t>
            </a:r>
            <a:endParaRPr lang="en-US" altLang="ja-JP" sz="2800" dirty="0">
              <a:solidFill>
                <a:schemeClr val="tx1"/>
              </a:solidFill>
              <a:latin typeface="+mj-ea"/>
            </a:endParaRPr>
          </a:p>
          <a:p>
            <a:pPr algn="l">
              <a:defRPr/>
            </a:pPr>
            <a:r>
              <a:rPr lang="en-US" altLang="ja-JP" sz="2800" dirty="0">
                <a:solidFill>
                  <a:schemeClr val="tx1"/>
                </a:solidFill>
                <a:latin typeface="+mj-ea"/>
              </a:rPr>
              <a:t>DL</a:t>
            </a:r>
            <a:r>
              <a:rPr lang="ja-JP" altLang="en-US" sz="2800" dirty="0">
                <a:solidFill>
                  <a:schemeClr val="tx1"/>
                </a:solidFill>
                <a:latin typeface="+mj-ea"/>
              </a:rPr>
              <a:t>＝</a:t>
            </a:r>
            <a:r>
              <a:rPr lang="en-US" altLang="ja-JP" sz="2800" dirty="0">
                <a:solidFill>
                  <a:schemeClr val="tx1"/>
                </a:solidFill>
                <a:latin typeface="+mj-ea"/>
              </a:rPr>
              <a:t>10σ/</a:t>
            </a:r>
            <a:r>
              <a:rPr lang="ja-JP" altLang="en-US" sz="2800" dirty="0">
                <a:solidFill>
                  <a:schemeClr val="tx1"/>
                </a:solidFill>
                <a:latin typeface="+mj-ea"/>
              </a:rPr>
              <a:t>ｓ</a:t>
            </a:r>
            <a:endParaRPr lang="en-US" altLang="ja-JP" sz="2800" dirty="0">
              <a:solidFill>
                <a:schemeClr val="tx1"/>
              </a:solidFill>
              <a:latin typeface="+mj-ea"/>
            </a:endParaRPr>
          </a:p>
          <a:p>
            <a:pPr algn="l">
              <a:defRPr/>
            </a:pPr>
            <a:r>
              <a:rPr lang="en-US" altLang="ja-JP" sz="2800" dirty="0">
                <a:solidFill>
                  <a:schemeClr val="tx1"/>
                </a:solidFill>
                <a:latin typeface="+mj-ea"/>
              </a:rPr>
              <a:t>σ</a:t>
            </a:r>
            <a:r>
              <a:rPr lang="ja-JP" altLang="en-US" sz="2800" dirty="0">
                <a:solidFill>
                  <a:schemeClr val="tx1"/>
                </a:solidFill>
                <a:latin typeface="+mj-ea"/>
              </a:rPr>
              <a:t>：レスポンスの標準偏差</a:t>
            </a:r>
            <a:endParaRPr lang="en-US" altLang="ja-JP" sz="2800" dirty="0">
              <a:solidFill>
                <a:schemeClr val="tx1"/>
              </a:solidFill>
              <a:latin typeface="+mj-ea"/>
            </a:endParaRPr>
          </a:p>
          <a:p>
            <a:pPr algn="l">
              <a:defRPr/>
            </a:pPr>
            <a:r>
              <a:rPr lang="ja-JP" altLang="en-US" sz="2800" dirty="0">
                <a:solidFill>
                  <a:schemeClr val="tx1"/>
                </a:solidFill>
                <a:latin typeface="+mj-ea"/>
              </a:rPr>
              <a:t>ｓ：検量線の傾き</a:t>
            </a:r>
            <a:endParaRPr lang="en-US" altLang="ja-JP" sz="2800" dirty="0">
              <a:solidFill>
                <a:schemeClr val="tx1"/>
              </a:solidFill>
              <a:latin typeface="+mj-ea"/>
            </a:endParaRPr>
          </a:p>
        </p:txBody>
      </p:sp>
      <p:pic>
        <p:nvPicPr>
          <p:cNvPr id="3" name="図 7">
            <a:extLst>
              <a:ext uri="{FF2B5EF4-FFF2-40B4-BE49-F238E27FC236}">
                <a16:creationId xmlns:a16="http://schemas.microsoft.com/office/drawing/2014/main" id="{9E7BDBEB-2D6D-4552-B0E7-E0F39EDBE4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116633"/>
            <a:ext cx="690881" cy="539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050E1C22-94DF-48B6-8952-958CD6C05342}"/>
              </a:ext>
            </a:extLst>
          </p:cNvPr>
          <p:cNvSpPr txBox="1">
            <a:spLocks noChangeArrowheads="1"/>
          </p:cNvSpPr>
          <p:nvPr/>
        </p:nvSpPr>
        <p:spPr bwMode="auto">
          <a:xfrm>
            <a:off x="468313" y="0"/>
            <a:ext cx="3024187"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a:solidFill>
                  <a:schemeClr val="tx2"/>
                </a:solidFill>
              </a:rPr>
              <a:t>まとめ</a:t>
            </a:r>
          </a:p>
        </p:txBody>
      </p:sp>
      <p:sp>
        <p:nvSpPr>
          <p:cNvPr id="28675" name="テキスト ボックス 7">
            <a:extLst>
              <a:ext uri="{FF2B5EF4-FFF2-40B4-BE49-F238E27FC236}">
                <a16:creationId xmlns:a16="http://schemas.microsoft.com/office/drawing/2014/main" id="{E994616B-9447-4AF7-B557-DACA3584ACAC}"/>
              </a:ext>
            </a:extLst>
          </p:cNvPr>
          <p:cNvSpPr txBox="1">
            <a:spLocks noChangeArrowheads="1"/>
          </p:cNvSpPr>
          <p:nvPr/>
        </p:nvSpPr>
        <p:spPr bwMode="auto">
          <a:xfrm>
            <a:off x="161925" y="536575"/>
            <a:ext cx="8820150" cy="310832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800">
                <a:solidFill>
                  <a:srgbClr val="FFFF00"/>
                </a:solidFill>
              </a:rPr>
              <a:t>検量線の取扱い上の注意点</a:t>
            </a:r>
            <a:endParaRPr lang="en-US" altLang="ja-JP" sz="2800">
              <a:solidFill>
                <a:srgbClr val="FFFF00"/>
              </a:solidFill>
            </a:endParaRPr>
          </a:p>
          <a:p>
            <a:pPr eaLnBrk="1" hangingPunct="1">
              <a:spcBef>
                <a:spcPct val="0"/>
              </a:spcBef>
              <a:buFontTx/>
              <a:buNone/>
            </a:pPr>
            <a:r>
              <a:rPr lang="ja-JP" altLang="en-US" sz="2800"/>
              <a:t>・検量線の種類①検量線法　②標準添加法　③内標準添加法を使い分けること。</a:t>
            </a:r>
            <a:endParaRPr lang="en-US" altLang="ja-JP" sz="2800"/>
          </a:p>
          <a:p>
            <a:pPr eaLnBrk="1" hangingPunct="1">
              <a:spcBef>
                <a:spcPct val="0"/>
              </a:spcBef>
              <a:buFontTx/>
              <a:buNone/>
            </a:pPr>
            <a:r>
              <a:rPr lang="ja-JP" altLang="en-US" sz="2800"/>
              <a:t>・標準物質の取扱い上の注意点　①化学形態　②共存物</a:t>
            </a:r>
            <a:endParaRPr lang="en-US" altLang="ja-JP" sz="2800"/>
          </a:p>
          <a:p>
            <a:pPr eaLnBrk="1" hangingPunct="1">
              <a:spcBef>
                <a:spcPct val="0"/>
              </a:spcBef>
              <a:buFontTx/>
              <a:buNone/>
            </a:pPr>
            <a:r>
              <a:rPr lang="ja-JP" altLang="en-US" sz="2800"/>
              <a:t>③用途　④保管条件　⑤使用期限　等</a:t>
            </a:r>
            <a:endParaRPr lang="en-US" altLang="ja-JP" sz="2800"/>
          </a:p>
          <a:p>
            <a:pPr eaLnBrk="1" hangingPunct="1">
              <a:spcBef>
                <a:spcPct val="0"/>
              </a:spcBef>
              <a:buFontTx/>
              <a:buNone/>
            </a:pPr>
            <a:r>
              <a:rPr lang="ja-JP" altLang="en-US" sz="2800"/>
              <a:t>・検量線は</a:t>
            </a:r>
            <a:r>
              <a:rPr lang="en-US" altLang="ja-JP" sz="2800"/>
              <a:t>1</a:t>
            </a:r>
            <a:r>
              <a:rPr lang="ja-JP" altLang="en-US" sz="2800"/>
              <a:t>次式とは限らない。</a:t>
            </a:r>
            <a:endParaRPr lang="en-US" altLang="ja-JP" sz="2800"/>
          </a:p>
          <a:p>
            <a:pPr eaLnBrk="1" hangingPunct="1">
              <a:spcBef>
                <a:spcPct val="0"/>
              </a:spcBef>
              <a:buFontTx/>
              <a:buNone/>
            </a:pPr>
            <a:r>
              <a:rPr lang="ja-JP" altLang="en-US" sz="2800"/>
              <a:t>・検量線の濃度点の取り方で直線性が変わる。</a:t>
            </a:r>
            <a:endParaRPr lang="en-US" altLang="ja-JP" sz="2800"/>
          </a:p>
        </p:txBody>
      </p:sp>
      <p:sp>
        <p:nvSpPr>
          <p:cNvPr id="5" name="テキスト ボックス 7">
            <a:extLst>
              <a:ext uri="{FF2B5EF4-FFF2-40B4-BE49-F238E27FC236}">
                <a16:creationId xmlns:a16="http://schemas.microsoft.com/office/drawing/2014/main" id="{71F21E83-CBB9-4EC6-A07C-176BBF7B55DC}"/>
              </a:ext>
            </a:extLst>
          </p:cNvPr>
          <p:cNvSpPr txBox="1">
            <a:spLocks noChangeArrowheads="1"/>
          </p:cNvSpPr>
          <p:nvPr/>
        </p:nvSpPr>
        <p:spPr bwMode="auto">
          <a:xfrm>
            <a:off x="161925" y="3644900"/>
            <a:ext cx="8820150" cy="3108325"/>
          </a:xfrm>
          <a:prstGeom prst="rect">
            <a:avLst/>
          </a:prstGeom>
          <a:noFill/>
          <a:ln w="25400">
            <a:solidFill>
              <a:schemeClr val="tx1"/>
            </a:solidFill>
            <a:miter lim="800000"/>
            <a:headEnd/>
            <a:tailEnd/>
          </a:ln>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2800" dirty="0">
                <a:solidFill>
                  <a:srgbClr val="FFFF00"/>
                </a:solidFill>
              </a:rPr>
              <a:t>検出限界、定量下限</a:t>
            </a:r>
            <a:endParaRPr lang="en-US" altLang="ja-JP" sz="2800" dirty="0">
              <a:solidFill>
                <a:srgbClr val="FFFF00"/>
              </a:solidFill>
            </a:endParaRPr>
          </a:p>
          <a:p>
            <a:pPr eaLnBrk="1" hangingPunct="1">
              <a:spcBef>
                <a:spcPct val="0"/>
              </a:spcBef>
              <a:buFontTx/>
              <a:buNone/>
              <a:defRPr/>
            </a:pPr>
            <a:r>
              <a:rPr lang="ja-JP" altLang="en-US" sz="2800" dirty="0"/>
              <a:t>・シグナルにはばらつきがあり、それは正規分布に従う。</a:t>
            </a:r>
            <a:endParaRPr lang="en-US" altLang="ja-JP" sz="2800" dirty="0"/>
          </a:p>
          <a:p>
            <a:pPr eaLnBrk="1" hangingPunct="1">
              <a:spcBef>
                <a:spcPct val="0"/>
              </a:spcBef>
              <a:buFontTx/>
              <a:buNone/>
              <a:defRPr/>
            </a:pPr>
            <a:r>
              <a:rPr lang="ja-JP" altLang="en-US" sz="2800" dirty="0"/>
              <a:t>・</a:t>
            </a:r>
            <a:r>
              <a:rPr lang="ja-JP" altLang="en-US" sz="2800" dirty="0">
                <a:latin typeface="+mj-ea"/>
              </a:rPr>
              <a:t>検出限界</a:t>
            </a:r>
            <a:r>
              <a:rPr lang="en-US" altLang="ja-JP" sz="2800" dirty="0">
                <a:latin typeface="+mj-ea"/>
              </a:rPr>
              <a:t>3σ</a:t>
            </a:r>
            <a:r>
              <a:rPr lang="ja-JP" altLang="en-US" sz="2800" dirty="0">
                <a:latin typeface="+mj-ea"/>
              </a:rPr>
              <a:t>相当濃度の検出確率は</a:t>
            </a:r>
            <a:r>
              <a:rPr lang="en-US" altLang="ja-JP" sz="2800" dirty="0">
                <a:latin typeface="+mj-ea"/>
              </a:rPr>
              <a:t>50</a:t>
            </a:r>
            <a:r>
              <a:rPr lang="ja-JP" altLang="en-US" sz="2800" dirty="0">
                <a:latin typeface="+mj-ea"/>
              </a:rPr>
              <a:t>％である。</a:t>
            </a:r>
            <a:endParaRPr lang="en-US" altLang="ja-JP" sz="2800" dirty="0">
              <a:latin typeface="+mj-ea"/>
            </a:endParaRPr>
          </a:p>
          <a:p>
            <a:pPr eaLnBrk="1" hangingPunct="1">
              <a:spcBef>
                <a:spcPct val="0"/>
              </a:spcBef>
              <a:buFontTx/>
              <a:buNone/>
              <a:defRPr/>
            </a:pPr>
            <a:r>
              <a:rPr lang="ja-JP" altLang="en-US" sz="2800" dirty="0">
                <a:latin typeface="+mj-ea"/>
              </a:rPr>
              <a:t>・定量下限を</a:t>
            </a:r>
            <a:r>
              <a:rPr lang="en-US" altLang="ja-JP" sz="2800" dirty="0">
                <a:latin typeface="+mj-ea"/>
              </a:rPr>
              <a:t>10σ</a:t>
            </a:r>
            <a:r>
              <a:rPr lang="ja-JP" altLang="en-US" sz="2800" dirty="0">
                <a:latin typeface="+mj-ea"/>
              </a:rPr>
              <a:t>とすることは、相対標準偏差</a:t>
            </a:r>
            <a:r>
              <a:rPr lang="en-US" altLang="ja-JP" sz="2800" dirty="0">
                <a:latin typeface="+mj-ea"/>
              </a:rPr>
              <a:t>10</a:t>
            </a:r>
            <a:r>
              <a:rPr lang="ja-JP" altLang="en-US" sz="2800" dirty="0">
                <a:latin typeface="+mj-ea"/>
              </a:rPr>
              <a:t>％以内であれば</a:t>
            </a:r>
            <a:r>
              <a:rPr lang="en-US" altLang="ja-JP" sz="2800" dirty="0">
                <a:latin typeface="+mj-ea"/>
              </a:rPr>
              <a:t>OK</a:t>
            </a:r>
            <a:r>
              <a:rPr lang="ja-JP" altLang="en-US" sz="2800" dirty="0">
                <a:latin typeface="+mj-ea"/>
              </a:rPr>
              <a:t>という考え方である。</a:t>
            </a:r>
            <a:endParaRPr lang="en-US" altLang="ja-JP" sz="2800" dirty="0"/>
          </a:p>
          <a:p>
            <a:pPr eaLnBrk="1" hangingPunct="1">
              <a:spcBef>
                <a:spcPct val="0"/>
              </a:spcBef>
              <a:buFontTx/>
              <a:buNone/>
              <a:defRPr/>
            </a:pPr>
            <a:r>
              <a:rPr lang="ja-JP" altLang="en-US" sz="2800" dirty="0"/>
              <a:t>・標本の標準偏差を用いること。</a:t>
            </a:r>
            <a:endParaRPr lang="en-US" altLang="ja-JP" sz="2800" dirty="0"/>
          </a:p>
          <a:p>
            <a:pPr eaLnBrk="1" hangingPunct="1">
              <a:spcBef>
                <a:spcPct val="0"/>
              </a:spcBef>
              <a:buFontTx/>
              <a:buNone/>
              <a:defRPr/>
            </a:pPr>
            <a:r>
              <a:rPr lang="ja-JP" altLang="en-US" sz="2800" dirty="0">
                <a:latin typeface="+mj-ea"/>
              </a:rPr>
              <a:t>・計算の根拠を明確にすること。</a:t>
            </a:r>
            <a:endParaRPr lang="en-US" altLang="ja-JP" sz="2800" dirty="0"/>
          </a:p>
        </p:txBody>
      </p:sp>
      <p:pic>
        <p:nvPicPr>
          <p:cNvPr id="6" name="図 7">
            <a:extLst>
              <a:ext uri="{FF2B5EF4-FFF2-40B4-BE49-F238E27FC236}">
                <a16:creationId xmlns:a16="http://schemas.microsoft.com/office/drawing/2014/main" id="{276D043E-6A9C-41E4-BBD5-4B096AA4C2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3850" y="116633"/>
            <a:ext cx="368630" cy="288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BC8EFC9D-841F-44BF-AA65-4E0FBD30020D}"/>
              </a:ext>
            </a:extLst>
          </p:cNvPr>
          <p:cNvSpPr txBox="1">
            <a:spLocks noChangeArrowheads="1"/>
          </p:cNvSpPr>
          <p:nvPr/>
        </p:nvSpPr>
        <p:spPr bwMode="auto">
          <a:xfrm>
            <a:off x="900113" y="333375"/>
            <a:ext cx="3024187"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a:solidFill>
                  <a:schemeClr val="tx2"/>
                </a:solidFill>
              </a:rPr>
              <a:t>参考文献</a:t>
            </a:r>
          </a:p>
        </p:txBody>
      </p:sp>
      <p:sp>
        <p:nvSpPr>
          <p:cNvPr id="6" name="テキスト ボックス 5">
            <a:extLst>
              <a:ext uri="{FF2B5EF4-FFF2-40B4-BE49-F238E27FC236}">
                <a16:creationId xmlns:a16="http://schemas.microsoft.com/office/drawing/2014/main" id="{7B757116-FFE8-4871-A425-C9CB977D73EF}"/>
              </a:ext>
            </a:extLst>
          </p:cNvPr>
          <p:cNvSpPr txBox="1"/>
          <p:nvPr/>
        </p:nvSpPr>
        <p:spPr>
          <a:xfrm>
            <a:off x="503238" y="4768850"/>
            <a:ext cx="8640762" cy="954088"/>
          </a:xfrm>
          <a:prstGeom prst="rect">
            <a:avLst/>
          </a:prstGeom>
          <a:noFill/>
        </p:spPr>
        <p:txBody>
          <a:bodyPr>
            <a:spAutoFit/>
          </a:bodyPr>
          <a:lstStyle/>
          <a:p>
            <a:pPr>
              <a:defRPr/>
            </a:pPr>
            <a:r>
              <a:rPr lang="ja-JP" altLang="en-US" dirty="0">
                <a:latin typeface="+mj-ea"/>
              </a:rPr>
              <a:t>◆分析法バリデーション事例集：製剤</a:t>
            </a:r>
            <a:r>
              <a:rPr lang="en-US" altLang="ja-JP" dirty="0">
                <a:latin typeface="+mj-ea"/>
              </a:rPr>
              <a:t>/</a:t>
            </a:r>
            <a:r>
              <a:rPr lang="ja-JP" altLang="en-US" dirty="0">
                <a:latin typeface="+mj-ea"/>
              </a:rPr>
              <a:t>原薬・</a:t>
            </a:r>
            <a:r>
              <a:rPr lang="en-US" altLang="ja-JP" dirty="0">
                <a:latin typeface="+mj-ea"/>
              </a:rPr>
              <a:t>TK/PK</a:t>
            </a:r>
            <a:r>
              <a:rPr lang="ja-JP" altLang="en-US" dirty="0">
                <a:latin typeface="+mj-ea"/>
              </a:rPr>
              <a:t>別</a:t>
            </a:r>
            <a:endParaRPr lang="en-US" altLang="ja-JP" dirty="0">
              <a:latin typeface="+mj-ea"/>
            </a:endParaRPr>
          </a:p>
          <a:p>
            <a:pPr>
              <a:defRPr/>
            </a:pPr>
            <a:r>
              <a:rPr lang="ja-JP" altLang="en-US" dirty="0">
                <a:latin typeface="+mj-ea"/>
              </a:rPr>
              <a:t>情報機構出版　</a:t>
            </a:r>
            <a:endParaRPr lang="ja-JP" altLang="en-US" dirty="0"/>
          </a:p>
        </p:txBody>
      </p:sp>
      <p:sp>
        <p:nvSpPr>
          <p:cNvPr id="7" name="テキスト ボックス 6">
            <a:extLst>
              <a:ext uri="{FF2B5EF4-FFF2-40B4-BE49-F238E27FC236}">
                <a16:creationId xmlns:a16="http://schemas.microsoft.com/office/drawing/2014/main" id="{B9CAD3C7-0799-490D-AD44-37CE03AFB346}"/>
              </a:ext>
            </a:extLst>
          </p:cNvPr>
          <p:cNvSpPr txBox="1"/>
          <p:nvPr/>
        </p:nvSpPr>
        <p:spPr>
          <a:xfrm>
            <a:off x="503238" y="1079500"/>
            <a:ext cx="8640762" cy="954088"/>
          </a:xfrm>
          <a:prstGeom prst="rect">
            <a:avLst/>
          </a:prstGeom>
          <a:noFill/>
        </p:spPr>
        <p:txBody>
          <a:bodyPr>
            <a:spAutoFit/>
          </a:bodyPr>
          <a:lstStyle/>
          <a:p>
            <a:pPr>
              <a:defRPr/>
            </a:pPr>
            <a:r>
              <a:rPr lang="ja-JP" altLang="en-US" dirty="0">
                <a:latin typeface="+mj-ea"/>
              </a:rPr>
              <a:t>◆現場で役立つ化学分析の基礎（第</a:t>
            </a:r>
            <a:r>
              <a:rPr lang="en-US" altLang="ja-JP" dirty="0">
                <a:latin typeface="+mj-ea"/>
              </a:rPr>
              <a:t>2</a:t>
            </a:r>
            <a:r>
              <a:rPr lang="ja-JP" altLang="en-US" dirty="0">
                <a:latin typeface="+mj-ea"/>
              </a:rPr>
              <a:t>版）</a:t>
            </a:r>
            <a:endParaRPr lang="en-US" altLang="ja-JP" dirty="0">
              <a:latin typeface="+mj-ea"/>
            </a:endParaRPr>
          </a:p>
          <a:p>
            <a:pPr>
              <a:defRPr/>
            </a:pPr>
            <a:r>
              <a:rPr lang="ja-JP" altLang="en-US" dirty="0">
                <a:latin typeface="+mj-ea"/>
              </a:rPr>
              <a:t>日本分析化学会　</a:t>
            </a:r>
            <a:endParaRPr lang="ja-JP" altLang="en-US" dirty="0"/>
          </a:p>
        </p:txBody>
      </p:sp>
      <p:sp>
        <p:nvSpPr>
          <p:cNvPr id="5" name="テキスト ボックス 4">
            <a:extLst>
              <a:ext uri="{FF2B5EF4-FFF2-40B4-BE49-F238E27FC236}">
                <a16:creationId xmlns:a16="http://schemas.microsoft.com/office/drawing/2014/main" id="{1DE8B768-4E5C-4CB0-9F99-C81C2D9380CB}"/>
              </a:ext>
            </a:extLst>
          </p:cNvPr>
          <p:cNvSpPr txBox="1"/>
          <p:nvPr/>
        </p:nvSpPr>
        <p:spPr>
          <a:xfrm>
            <a:off x="503238" y="3592513"/>
            <a:ext cx="8640762" cy="954087"/>
          </a:xfrm>
          <a:prstGeom prst="rect">
            <a:avLst/>
          </a:prstGeom>
          <a:noFill/>
        </p:spPr>
        <p:txBody>
          <a:bodyPr>
            <a:spAutoFit/>
          </a:bodyPr>
          <a:lstStyle/>
          <a:p>
            <a:pPr>
              <a:defRPr/>
            </a:pPr>
            <a:r>
              <a:rPr lang="ja-JP" altLang="en-US" dirty="0">
                <a:latin typeface="+mj-ea"/>
              </a:rPr>
              <a:t>◆</a:t>
            </a:r>
            <a:r>
              <a:rPr lang="ja-JP" altLang="en-US" dirty="0"/>
              <a:t>作業環境測定ガイドブック</a:t>
            </a:r>
            <a:endParaRPr lang="en-US" altLang="ja-JP" dirty="0"/>
          </a:p>
          <a:p>
            <a:pPr>
              <a:defRPr/>
            </a:pPr>
            <a:r>
              <a:rPr lang="ja-JP" altLang="en-US" dirty="0">
                <a:latin typeface="+mj-ea"/>
              </a:rPr>
              <a:t>日本作業環境測定協会</a:t>
            </a:r>
            <a:endParaRPr lang="ja-JP" altLang="en-US" dirty="0"/>
          </a:p>
        </p:txBody>
      </p:sp>
      <p:sp>
        <p:nvSpPr>
          <p:cNvPr id="8" name="テキスト ボックス 7">
            <a:extLst>
              <a:ext uri="{FF2B5EF4-FFF2-40B4-BE49-F238E27FC236}">
                <a16:creationId xmlns:a16="http://schemas.microsoft.com/office/drawing/2014/main" id="{653F5E0C-5042-41BE-9B19-B1A91F0DFBF4}"/>
              </a:ext>
            </a:extLst>
          </p:cNvPr>
          <p:cNvSpPr txBox="1"/>
          <p:nvPr/>
        </p:nvSpPr>
        <p:spPr>
          <a:xfrm>
            <a:off x="503238" y="2311400"/>
            <a:ext cx="8640762" cy="954088"/>
          </a:xfrm>
          <a:prstGeom prst="rect">
            <a:avLst/>
          </a:prstGeom>
          <a:noFill/>
        </p:spPr>
        <p:txBody>
          <a:bodyPr>
            <a:spAutoFit/>
          </a:bodyPr>
          <a:lstStyle/>
          <a:p>
            <a:pPr>
              <a:defRPr/>
            </a:pPr>
            <a:r>
              <a:rPr lang="ja-JP" altLang="en-US" dirty="0">
                <a:latin typeface="+mj-ea"/>
              </a:rPr>
              <a:t>◆水道水質検査方法の妥当性評価ガイドライン</a:t>
            </a:r>
            <a:endParaRPr lang="en-US" altLang="ja-JP" dirty="0">
              <a:latin typeface="+mj-ea"/>
            </a:endParaRPr>
          </a:p>
          <a:p>
            <a:pPr>
              <a:defRPr/>
            </a:pPr>
            <a:r>
              <a:rPr lang="ja-JP" altLang="en-US" dirty="0">
                <a:latin typeface="+mj-ea"/>
              </a:rPr>
              <a:t>厚生労働省</a:t>
            </a:r>
            <a:r>
              <a:rPr lang="ja-JP" altLang="en-US" sz="2400" dirty="0">
                <a:latin typeface="+mj-ea"/>
                <a:ea typeface="+mj-ea"/>
              </a:rPr>
              <a:t>（</a:t>
            </a:r>
            <a:r>
              <a:rPr lang="ja-JP" altLang="en-US" sz="2400" b="1" dirty="0">
                <a:latin typeface="+mj-ea"/>
                <a:ea typeface="+mj-ea"/>
              </a:rPr>
              <a:t>平成</a:t>
            </a:r>
            <a:r>
              <a:rPr lang="en-US" altLang="ja-JP" sz="2400" b="1" dirty="0">
                <a:latin typeface="+mj-ea"/>
                <a:ea typeface="+mj-ea"/>
              </a:rPr>
              <a:t>29</a:t>
            </a:r>
            <a:r>
              <a:rPr lang="ja-JP" altLang="en-US" sz="2400" b="1" dirty="0">
                <a:latin typeface="+mj-ea"/>
                <a:ea typeface="+mj-ea"/>
              </a:rPr>
              <a:t>年</a:t>
            </a:r>
            <a:r>
              <a:rPr lang="en-US" altLang="ja-JP" sz="2400" b="1" dirty="0">
                <a:latin typeface="+mj-ea"/>
                <a:ea typeface="+mj-ea"/>
              </a:rPr>
              <a:t>10</a:t>
            </a:r>
            <a:r>
              <a:rPr lang="ja-JP" altLang="en-US" sz="2400" b="1" dirty="0">
                <a:latin typeface="+mj-ea"/>
                <a:ea typeface="+mj-ea"/>
              </a:rPr>
              <a:t>月</a:t>
            </a:r>
            <a:r>
              <a:rPr lang="en-US" altLang="ja-JP" sz="2400" b="1" dirty="0">
                <a:latin typeface="+mj-ea"/>
                <a:ea typeface="+mj-ea"/>
              </a:rPr>
              <a:t>18</a:t>
            </a:r>
            <a:r>
              <a:rPr lang="ja-JP" altLang="en-US" sz="2400" b="1" dirty="0">
                <a:latin typeface="+mj-ea"/>
                <a:ea typeface="+mj-ea"/>
              </a:rPr>
              <a:t>日付け薬生水発</a:t>
            </a:r>
            <a:r>
              <a:rPr lang="en-US" altLang="ja-JP" sz="2400" b="1" dirty="0">
                <a:latin typeface="+mj-ea"/>
                <a:ea typeface="+mj-ea"/>
              </a:rPr>
              <a:t>1018</a:t>
            </a:r>
            <a:r>
              <a:rPr lang="ja-JP" altLang="en-US" sz="2400" dirty="0">
                <a:latin typeface="+mj-ea"/>
                <a:ea typeface="+mj-ea"/>
              </a:rPr>
              <a:t>第１号）</a:t>
            </a:r>
            <a:endParaRPr lang="en-US" altLang="ja-JP" sz="2400" dirty="0">
              <a:latin typeface="+mj-ea"/>
              <a:ea typeface="+mj-ea"/>
            </a:endParaRPr>
          </a:p>
        </p:txBody>
      </p:sp>
      <p:pic>
        <p:nvPicPr>
          <p:cNvPr id="9" name="図 7">
            <a:extLst>
              <a:ext uri="{FF2B5EF4-FFF2-40B4-BE49-F238E27FC236}">
                <a16:creationId xmlns:a16="http://schemas.microsoft.com/office/drawing/2014/main" id="{B490E812-5A0B-47B0-8EDD-AB159A7909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116633"/>
            <a:ext cx="690881" cy="539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3C746092-4815-4D6C-98C0-B6DCEF287B69}"/>
              </a:ext>
            </a:extLst>
          </p:cNvPr>
          <p:cNvSpPr txBox="1">
            <a:spLocks noChangeArrowheads="1"/>
          </p:cNvSpPr>
          <p:nvPr/>
        </p:nvSpPr>
        <p:spPr bwMode="auto">
          <a:xfrm>
            <a:off x="684213" y="0"/>
            <a:ext cx="7343775"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a:solidFill>
                  <a:schemeClr val="tx2"/>
                </a:solidFill>
              </a:rPr>
              <a:t>２．検量線の種類</a:t>
            </a:r>
          </a:p>
        </p:txBody>
      </p:sp>
      <p:sp>
        <p:nvSpPr>
          <p:cNvPr id="7171" name="Rectangle 3">
            <a:extLst>
              <a:ext uri="{FF2B5EF4-FFF2-40B4-BE49-F238E27FC236}">
                <a16:creationId xmlns:a16="http://schemas.microsoft.com/office/drawing/2014/main" id="{A5A39688-8F45-4AE0-9714-B45D5D2697DA}"/>
              </a:ext>
            </a:extLst>
          </p:cNvPr>
          <p:cNvSpPr>
            <a:spLocks noChangeArrowheads="1"/>
          </p:cNvSpPr>
          <p:nvPr/>
        </p:nvSpPr>
        <p:spPr bwMode="auto">
          <a:xfrm>
            <a:off x="179388" y="722313"/>
            <a:ext cx="8640762" cy="587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buFontTx/>
              <a:buNone/>
            </a:pPr>
            <a:r>
              <a:rPr lang="en-US" altLang="ja-JP" sz="2800"/>
              <a:t>①</a:t>
            </a:r>
            <a:r>
              <a:rPr lang="ja-JP" altLang="en-US" sz="2800"/>
              <a:t>検量線法</a:t>
            </a:r>
          </a:p>
          <a:p>
            <a:pPr eaLnBrk="1" hangingPunct="1">
              <a:buFontTx/>
              <a:buNone/>
            </a:pPr>
            <a:r>
              <a:rPr lang="ja-JP" altLang="en-US" sz="2800"/>
              <a:t>標準列を段階的に</a:t>
            </a:r>
            <a:r>
              <a:rPr lang="en-US" altLang="ja-JP" sz="2800"/>
              <a:t>4</a:t>
            </a:r>
            <a:r>
              <a:rPr lang="ja-JP" altLang="en-US" sz="2800"/>
              <a:t>点以上調整し測定する。濃度と指示</a:t>
            </a:r>
          </a:p>
          <a:p>
            <a:pPr eaLnBrk="1" hangingPunct="1">
              <a:buFontTx/>
              <a:buNone/>
            </a:pPr>
            <a:r>
              <a:rPr lang="ja-JP" altLang="en-US" sz="2800"/>
              <a:t>値の関係をグラフにして検量線を作成する。</a:t>
            </a:r>
          </a:p>
          <a:p>
            <a:pPr eaLnBrk="1" hangingPunct="1">
              <a:buFontTx/>
              <a:buNone/>
            </a:pPr>
            <a:endParaRPr lang="ja-JP" altLang="en-US" sz="2800"/>
          </a:p>
          <a:p>
            <a:pPr eaLnBrk="1" hangingPunct="1">
              <a:buFontTx/>
              <a:buNone/>
            </a:pPr>
            <a:r>
              <a:rPr lang="en-US" altLang="ja-JP" sz="2800"/>
              <a:t>②</a:t>
            </a:r>
            <a:r>
              <a:rPr lang="ja-JP" altLang="en-US" sz="2800"/>
              <a:t>標準添加法</a:t>
            </a:r>
          </a:p>
          <a:p>
            <a:pPr eaLnBrk="1" hangingPunct="1">
              <a:buFontTx/>
              <a:buNone/>
            </a:pPr>
            <a:r>
              <a:rPr lang="ja-JP" altLang="en-US" sz="2800"/>
              <a:t>試料溶液を同量づつ、４点以上分取し、標準液を段階的</a:t>
            </a:r>
          </a:p>
          <a:p>
            <a:pPr eaLnBrk="1" hangingPunct="1">
              <a:buFontTx/>
              <a:buNone/>
            </a:pPr>
            <a:r>
              <a:rPr lang="ja-JP" altLang="en-US" sz="2800"/>
              <a:t>に濃度を変えて添加する。添加した標準物質濃度を横軸</a:t>
            </a:r>
          </a:p>
          <a:p>
            <a:pPr eaLnBrk="1" hangingPunct="1">
              <a:buFontTx/>
              <a:buNone/>
            </a:pPr>
            <a:r>
              <a:rPr lang="ja-JP" altLang="en-US" sz="2800"/>
              <a:t>に、指示値を縦軸にとって検量線を作成する。</a:t>
            </a:r>
          </a:p>
          <a:p>
            <a:pPr eaLnBrk="1" hangingPunct="1">
              <a:buFontTx/>
              <a:buNone/>
            </a:pPr>
            <a:r>
              <a:rPr lang="ja-JP" altLang="en-US" sz="2800"/>
              <a:t>・共存成分の影響を除く場合に用いる。</a:t>
            </a:r>
          </a:p>
          <a:p>
            <a:pPr eaLnBrk="1" hangingPunct="1">
              <a:buFontTx/>
              <a:buNone/>
            </a:pPr>
            <a:r>
              <a:rPr lang="ja-JP" altLang="en-US" sz="2800">
                <a:solidFill>
                  <a:srgbClr val="FFFF00"/>
                </a:solidFill>
              </a:rPr>
              <a:t>・ただし、スペクトル干渉など、下駄をはいている場合</a:t>
            </a:r>
            <a:endParaRPr lang="en-US" altLang="ja-JP" sz="2800">
              <a:solidFill>
                <a:srgbClr val="FFFF00"/>
              </a:solidFill>
            </a:endParaRPr>
          </a:p>
          <a:p>
            <a:pPr eaLnBrk="1" hangingPunct="1">
              <a:buFontTx/>
              <a:buNone/>
            </a:pPr>
            <a:r>
              <a:rPr lang="ja-JP" altLang="en-US" sz="2800">
                <a:solidFill>
                  <a:srgbClr val="FFFF00"/>
                </a:solidFill>
              </a:rPr>
              <a:t>に使用してはいけない。</a:t>
            </a:r>
          </a:p>
          <a:p>
            <a:pPr eaLnBrk="1" hangingPunct="1">
              <a:buFontTx/>
              <a:buNone/>
            </a:pPr>
            <a:endParaRPr lang="ja-JP" altLang="en-US" sz="2800">
              <a:solidFill>
                <a:srgbClr val="00CC00"/>
              </a:solidFill>
            </a:endParaRPr>
          </a:p>
        </p:txBody>
      </p:sp>
      <p:pic>
        <p:nvPicPr>
          <p:cNvPr id="4" name="図 7">
            <a:extLst>
              <a:ext uri="{FF2B5EF4-FFF2-40B4-BE49-F238E27FC236}">
                <a16:creationId xmlns:a16="http://schemas.microsoft.com/office/drawing/2014/main" id="{278DA6DE-C1B0-4BD7-B0EF-D52D8BD8C7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8FDFF36-930B-4522-A013-91DDE510BAAE}"/>
              </a:ext>
            </a:extLst>
          </p:cNvPr>
          <p:cNvSpPr txBox="1">
            <a:spLocks noChangeArrowheads="1"/>
          </p:cNvSpPr>
          <p:nvPr/>
        </p:nvSpPr>
        <p:spPr bwMode="auto">
          <a:xfrm>
            <a:off x="611188" y="188913"/>
            <a:ext cx="7908925" cy="607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buFontTx/>
              <a:buNone/>
            </a:pPr>
            <a:r>
              <a:rPr lang="en-US" altLang="ja-JP" sz="2400" b="1"/>
              <a:t>  </a:t>
            </a:r>
            <a:r>
              <a:rPr lang="ja-JP" altLang="en-US" sz="2400" b="1"/>
              <a:t>一点検量線法（ある濃度まで良好に相関がある場合）</a:t>
            </a:r>
          </a:p>
          <a:p>
            <a:pPr>
              <a:buFontTx/>
              <a:buNone/>
            </a:pPr>
            <a:endParaRPr lang="ja-JP" altLang="en-US" sz="1800">
              <a:solidFill>
                <a:srgbClr val="FFFF00"/>
              </a:solidFill>
            </a:endParaRPr>
          </a:p>
          <a:p>
            <a:pPr>
              <a:buFontTx/>
              <a:buNone/>
            </a:pPr>
            <a:endParaRPr lang="ja-JP" altLang="en-US" sz="1800">
              <a:solidFill>
                <a:srgbClr val="FFFF00"/>
              </a:solidFill>
            </a:endParaRPr>
          </a:p>
          <a:p>
            <a:pPr>
              <a:buFontTx/>
              <a:buNone/>
            </a:pPr>
            <a:endParaRPr lang="ja-JP" altLang="en-US" sz="1800">
              <a:solidFill>
                <a:srgbClr val="FFFF00"/>
              </a:solidFill>
            </a:endParaRPr>
          </a:p>
          <a:p>
            <a:pPr>
              <a:buFontTx/>
              <a:buNone/>
            </a:pPr>
            <a:endParaRPr lang="ja-JP" altLang="en-US" sz="1800">
              <a:solidFill>
                <a:srgbClr val="FFFF00"/>
              </a:solidFill>
            </a:endParaRPr>
          </a:p>
          <a:p>
            <a:pPr>
              <a:buFontTx/>
              <a:buNone/>
            </a:pPr>
            <a:endParaRPr lang="ja-JP" altLang="en-US" sz="1800">
              <a:solidFill>
                <a:srgbClr val="FFFF00"/>
              </a:solidFill>
            </a:endParaRPr>
          </a:p>
          <a:p>
            <a:pPr>
              <a:buFontTx/>
              <a:buNone/>
            </a:pPr>
            <a:endParaRPr lang="ja-JP" altLang="en-US" sz="2400" b="1">
              <a:solidFill>
                <a:srgbClr val="FFFF00"/>
              </a:solidFill>
            </a:endParaRPr>
          </a:p>
          <a:p>
            <a:pPr>
              <a:buFontTx/>
              <a:buNone/>
            </a:pPr>
            <a:r>
              <a:rPr lang="en-US" altLang="ja-JP" sz="2400" b="1">
                <a:solidFill>
                  <a:srgbClr val="FFFF00"/>
                </a:solidFill>
              </a:rPr>
              <a:t> </a:t>
            </a:r>
          </a:p>
          <a:p>
            <a:pPr>
              <a:buFontTx/>
              <a:buNone/>
            </a:pPr>
            <a:endParaRPr lang="en-US" altLang="ja-JP" sz="2400" b="1">
              <a:solidFill>
                <a:srgbClr val="FFFF00"/>
              </a:solidFill>
            </a:endParaRPr>
          </a:p>
          <a:p>
            <a:pPr>
              <a:buFontTx/>
              <a:buNone/>
            </a:pPr>
            <a:r>
              <a:rPr lang="ja-JP" altLang="en-US" sz="2400" b="1"/>
              <a:t>二点検量線法               　　　　</a:t>
            </a:r>
            <a:r>
              <a:rPr lang="en-US" altLang="ja-JP" sz="2400" b="1"/>
              <a:t> </a:t>
            </a:r>
            <a:r>
              <a:rPr lang="ja-JP" altLang="en-US" sz="2400" b="1"/>
              <a:t>多点検量線法</a:t>
            </a:r>
          </a:p>
        </p:txBody>
      </p:sp>
      <p:grpSp>
        <p:nvGrpSpPr>
          <p:cNvPr id="8195" name="Group 29">
            <a:extLst>
              <a:ext uri="{FF2B5EF4-FFF2-40B4-BE49-F238E27FC236}">
                <a16:creationId xmlns:a16="http://schemas.microsoft.com/office/drawing/2014/main" id="{0F79419E-CFD3-4148-86F0-34E7D5075277}"/>
              </a:ext>
            </a:extLst>
          </p:cNvPr>
          <p:cNvGrpSpPr>
            <a:grpSpLocks/>
          </p:cNvGrpSpPr>
          <p:nvPr/>
        </p:nvGrpSpPr>
        <p:grpSpPr bwMode="auto">
          <a:xfrm>
            <a:off x="827088" y="981075"/>
            <a:ext cx="2952750" cy="2433638"/>
            <a:chOff x="793" y="1162"/>
            <a:chExt cx="1588" cy="1157"/>
          </a:xfrm>
        </p:grpSpPr>
        <p:sp>
          <p:nvSpPr>
            <p:cNvPr id="8222" name="Line 30">
              <a:extLst>
                <a:ext uri="{FF2B5EF4-FFF2-40B4-BE49-F238E27FC236}">
                  <a16:creationId xmlns:a16="http://schemas.microsoft.com/office/drawing/2014/main" id="{48F91F3C-51DC-4535-A40F-F5FE71018408}"/>
                </a:ext>
              </a:extLst>
            </p:cNvPr>
            <p:cNvSpPr>
              <a:spLocks noChangeShapeType="1"/>
            </p:cNvSpPr>
            <p:nvPr/>
          </p:nvSpPr>
          <p:spPr bwMode="auto">
            <a:xfrm>
              <a:off x="1020" y="1162"/>
              <a:ext cx="0" cy="9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23" name="Line 31">
              <a:extLst>
                <a:ext uri="{FF2B5EF4-FFF2-40B4-BE49-F238E27FC236}">
                  <a16:creationId xmlns:a16="http://schemas.microsoft.com/office/drawing/2014/main" id="{2973DDFE-0567-49AF-994F-D2A8FE5CC1E3}"/>
                </a:ext>
              </a:extLst>
            </p:cNvPr>
            <p:cNvSpPr>
              <a:spLocks noChangeShapeType="1"/>
            </p:cNvSpPr>
            <p:nvPr/>
          </p:nvSpPr>
          <p:spPr bwMode="auto">
            <a:xfrm>
              <a:off x="1020" y="2115"/>
              <a:ext cx="136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24" name="Line 32">
              <a:extLst>
                <a:ext uri="{FF2B5EF4-FFF2-40B4-BE49-F238E27FC236}">
                  <a16:creationId xmlns:a16="http://schemas.microsoft.com/office/drawing/2014/main" id="{6BFD5ED9-5D62-49BF-BC8B-0BD71DCA4254}"/>
                </a:ext>
              </a:extLst>
            </p:cNvPr>
            <p:cNvSpPr>
              <a:spLocks noChangeShapeType="1"/>
            </p:cNvSpPr>
            <p:nvPr/>
          </p:nvSpPr>
          <p:spPr bwMode="auto">
            <a:xfrm flipV="1">
              <a:off x="1020" y="1207"/>
              <a:ext cx="1134" cy="90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25" name="Rectangle 33">
              <a:extLst>
                <a:ext uri="{FF2B5EF4-FFF2-40B4-BE49-F238E27FC236}">
                  <a16:creationId xmlns:a16="http://schemas.microsoft.com/office/drawing/2014/main" id="{C466092E-54FE-494B-BCDD-E2047C4AD311}"/>
                </a:ext>
              </a:extLst>
            </p:cNvPr>
            <p:cNvSpPr>
              <a:spLocks noChangeArrowheads="1"/>
            </p:cNvSpPr>
            <p:nvPr/>
          </p:nvSpPr>
          <p:spPr bwMode="auto">
            <a:xfrm>
              <a:off x="793" y="1298"/>
              <a:ext cx="136" cy="59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600" b="1">
                  <a:latin typeface="Arial" panose="020B0604020202020204" pitchFamily="34" charset="0"/>
                </a:rPr>
                <a:t>応答値</a:t>
              </a:r>
            </a:p>
          </p:txBody>
        </p:sp>
        <p:sp>
          <p:nvSpPr>
            <p:cNvPr id="8226" name="Rectangle 34">
              <a:extLst>
                <a:ext uri="{FF2B5EF4-FFF2-40B4-BE49-F238E27FC236}">
                  <a16:creationId xmlns:a16="http://schemas.microsoft.com/office/drawing/2014/main" id="{CE7B53C9-4F95-4162-8F09-EA4AE0A5F568}"/>
                </a:ext>
              </a:extLst>
            </p:cNvPr>
            <p:cNvSpPr>
              <a:spLocks noChangeArrowheads="1"/>
            </p:cNvSpPr>
            <p:nvPr/>
          </p:nvSpPr>
          <p:spPr bwMode="auto">
            <a:xfrm>
              <a:off x="1247" y="2183"/>
              <a:ext cx="589" cy="136"/>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600" b="1">
                  <a:latin typeface="Arial" panose="020B0604020202020204" pitchFamily="34" charset="0"/>
                </a:rPr>
                <a:t>濃   度</a:t>
              </a:r>
            </a:p>
          </p:txBody>
        </p:sp>
        <p:sp>
          <p:nvSpPr>
            <p:cNvPr id="8227" name="Oval 35">
              <a:extLst>
                <a:ext uri="{FF2B5EF4-FFF2-40B4-BE49-F238E27FC236}">
                  <a16:creationId xmlns:a16="http://schemas.microsoft.com/office/drawing/2014/main" id="{7DDC67D2-995E-43EE-ABDC-ECF1EC242854}"/>
                </a:ext>
              </a:extLst>
            </p:cNvPr>
            <p:cNvSpPr>
              <a:spLocks noChangeArrowheads="1"/>
            </p:cNvSpPr>
            <p:nvPr/>
          </p:nvSpPr>
          <p:spPr bwMode="auto">
            <a:xfrm>
              <a:off x="975" y="2069"/>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8228" name="Oval 36">
              <a:extLst>
                <a:ext uri="{FF2B5EF4-FFF2-40B4-BE49-F238E27FC236}">
                  <a16:creationId xmlns:a16="http://schemas.microsoft.com/office/drawing/2014/main" id="{122A5993-1DAD-4F73-8D5F-7B27B209312D}"/>
                </a:ext>
              </a:extLst>
            </p:cNvPr>
            <p:cNvSpPr>
              <a:spLocks noChangeArrowheads="1"/>
            </p:cNvSpPr>
            <p:nvPr/>
          </p:nvSpPr>
          <p:spPr bwMode="auto">
            <a:xfrm>
              <a:off x="1927" y="1298"/>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8229" name="AutoShape 37">
              <a:extLst>
                <a:ext uri="{FF2B5EF4-FFF2-40B4-BE49-F238E27FC236}">
                  <a16:creationId xmlns:a16="http://schemas.microsoft.com/office/drawing/2014/main" id="{24E82289-28DE-423A-AAC9-9C5EF1F8C6C0}"/>
                </a:ext>
              </a:extLst>
            </p:cNvPr>
            <p:cNvSpPr>
              <a:spLocks noChangeArrowheads="1"/>
            </p:cNvSpPr>
            <p:nvPr/>
          </p:nvSpPr>
          <p:spPr bwMode="auto">
            <a:xfrm>
              <a:off x="1655" y="1525"/>
              <a:ext cx="91" cy="91"/>
            </a:xfrm>
            <a:prstGeom prst="flowChartDecision">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8230" name="Line 38">
              <a:extLst>
                <a:ext uri="{FF2B5EF4-FFF2-40B4-BE49-F238E27FC236}">
                  <a16:creationId xmlns:a16="http://schemas.microsoft.com/office/drawing/2014/main" id="{E4A1A10E-2E8C-4625-BC30-132E065A5590}"/>
                </a:ext>
              </a:extLst>
            </p:cNvPr>
            <p:cNvSpPr>
              <a:spLocks noChangeShapeType="1"/>
            </p:cNvSpPr>
            <p:nvPr/>
          </p:nvSpPr>
          <p:spPr bwMode="auto">
            <a:xfrm flipH="1">
              <a:off x="1020" y="1570"/>
              <a:ext cx="68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31" name="Line 39">
              <a:extLst>
                <a:ext uri="{FF2B5EF4-FFF2-40B4-BE49-F238E27FC236}">
                  <a16:creationId xmlns:a16="http://schemas.microsoft.com/office/drawing/2014/main" id="{C0018722-61BA-4C3F-BAC8-81AA98D32742}"/>
                </a:ext>
              </a:extLst>
            </p:cNvPr>
            <p:cNvSpPr>
              <a:spLocks noChangeShapeType="1"/>
            </p:cNvSpPr>
            <p:nvPr/>
          </p:nvSpPr>
          <p:spPr bwMode="auto">
            <a:xfrm>
              <a:off x="1701" y="1570"/>
              <a:ext cx="0" cy="54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32" name="Rectangle 40">
              <a:extLst>
                <a:ext uri="{FF2B5EF4-FFF2-40B4-BE49-F238E27FC236}">
                  <a16:creationId xmlns:a16="http://schemas.microsoft.com/office/drawing/2014/main" id="{7921BCC1-1A8A-4678-94F0-AE5E4FFAD5AC}"/>
                </a:ext>
              </a:extLst>
            </p:cNvPr>
            <p:cNvSpPr>
              <a:spLocks noChangeArrowheads="1"/>
            </p:cNvSpPr>
            <p:nvPr/>
          </p:nvSpPr>
          <p:spPr bwMode="auto">
            <a:xfrm>
              <a:off x="1111" y="1389"/>
              <a:ext cx="589" cy="136"/>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200" b="1">
                  <a:latin typeface="Arial" panose="020B0604020202020204" pitchFamily="34" charset="0"/>
                </a:rPr>
                <a:t>実試料の応答値</a:t>
              </a:r>
            </a:p>
          </p:txBody>
        </p:sp>
      </p:grpSp>
      <p:grpSp>
        <p:nvGrpSpPr>
          <p:cNvPr id="8196" name="Group 4">
            <a:extLst>
              <a:ext uri="{FF2B5EF4-FFF2-40B4-BE49-F238E27FC236}">
                <a16:creationId xmlns:a16="http://schemas.microsoft.com/office/drawing/2014/main" id="{971A15E6-C1BF-46C8-82FD-F9A24CE94D52}"/>
              </a:ext>
            </a:extLst>
          </p:cNvPr>
          <p:cNvGrpSpPr>
            <a:grpSpLocks/>
          </p:cNvGrpSpPr>
          <p:nvPr/>
        </p:nvGrpSpPr>
        <p:grpSpPr bwMode="auto">
          <a:xfrm>
            <a:off x="755650" y="4092575"/>
            <a:ext cx="2881313" cy="1860550"/>
            <a:chOff x="748" y="2795"/>
            <a:chExt cx="1588" cy="1129"/>
          </a:xfrm>
        </p:grpSpPr>
        <p:sp>
          <p:nvSpPr>
            <p:cNvPr id="8212" name="Line 5">
              <a:extLst>
                <a:ext uri="{FF2B5EF4-FFF2-40B4-BE49-F238E27FC236}">
                  <a16:creationId xmlns:a16="http://schemas.microsoft.com/office/drawing/2014/main" id="{088E0DC0-7D88-4199-B0AD-3466BEAD6D98}"/>
                </a:ext>
              </a:extLst>
            </p:cNvPr>
            <p:cNvSpPr>
              <a:spLocks noChangeShapeType="1"/>
            </p:cNvSpPr>
            <p:nvPr/>
          </p:nvSpPr>
          <p:spPr bwMode="auto">
            <a:xfrm>
              <a:off x="975" y="2795"/>
              <a:ext cx="0" cy="9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3" name="Line 6">
              <a:extLst>
                <a:ext uri="{FF2B5EF4-FFF2-40B4-BE49-F238E27FC236}">
                  <a16:creationId xmlns:a16="http://schemas.microsoft.com/office/drawing/2014/main" id="{8394635E-7C7E-4245-B52A-F48EAF000D46}"/>
                </a:ext>
              </a:extLst>
            </p:cNvPr>
            <p:cNvSpPr>
              <a:spLocks noChangeShapeType="1"/>
            </p:cNvSpPr>
            <p:nvPr/>
          </p:nvSpPr>
          <p:spPr bwMode="auto">
            <a:xfrm>
              <a:off x="975" y="3748"/>
              <a:ext cx="136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4" name="Rectangle 7">
              <a:extLst>
                <a:ext uri="{FF2B5EF4-FFF2-40B4-BE49-F238E27FC236}">
                  <a16:creationId xmlns:a16="http://schemas.microsoft.com/office/drawing/2014/main" id="{C9B92EAA-A069-45F0-AFA6-3DA8D252C39C}"/>
                </a:ext>
              </a:extLst>
            </p:cNvPr>
            <p:cNvSpPr>
              <a:spLocks noChangeArrowheads="1"/>
            </p:cNvSpPr>
            <p:nvPr/>
          </p:nvSpPr>
          <p:spPr bwMode="auto">
            <a:xfrm>
              <a:off x="748" y="2976"/>
              <a:ext cx="136" cy="59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600" b="1">
                  <a:latin typeface="Arial" panose="020B0604020202020204" pitchFamily="34" charset="0"/>
                </a:rPr>
                <a:t>応答値</a:t>
              </a:r>
            </a:p>
          </p:txBody>
        </p:sp>
        <p:sp>
          <p:nvSpPr>
            <p:cNvPr id="8215" name="Rectangle 8">
              <a:extLst>
                <a:ext uri="{FF2B5EF4-FFF2-40B4-BE49-F238E27FC236}">
                  <a16:creationId xmlns:a16="http://schemas.microsoft.com/office/drawing/2014/main" id="{FDA95100-0ADD-48C8-8830-90BC18270E9E}"/>
                </a:ext>
              </a:extLst>
            </p:cNvPr>
            <p:cNvSpPr>
              <a:spLocks noChangeArrowheads="1"/>
            </p:cNvSpPr>
            <p:nvPr/>
          </p:nvSpPr>
          <p:spPr bwMode="auto">
            <a:xfrm>
              <a:off x="1358" y="3788"/>
              <a:ext cx="589" cy="136"/>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600" b="1">
                  <a:latin typeface="Arial" panose="020B0604020202020204" pitchFamily="34" charset="0"/>
                </a:rPr>
                <a:t>濃   度</a:t>
              </a:r>
            </a:p>
          </p:txBody>
        </p:sp>
        <p:sp>
          <p:nvSpPr>
            <p:cNvPr id="8216" name="Line 9">
              <a:extLst>
                <a:ext uri="{FF2B5EF4-FFF2-40B4-BE49-F238E27FC236}">
                  <a16:creationId xmlns:a16="http://schemas.microsoft.com/office/drawing/2014/main" id="{8280CCBF-2D9B-4EB3-A387-9E0B88925451}"/>
                </a:ext>
              </a:extLst>
            </p:cNvPr>
            <p:cNvSpPr>
              <a:spLocks noChangeShapeType="1"/>
            </p:cNvSpPr>
            <p:nvPr/>
          </p:nvSpPr>
          <p:spPr bwMode="auto">
            <a:xfrm flipV="1">
              <a:off x="1519" y="2886"/>
              <a:ext cx="408" cy="40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7" name="AutoShape 10">
              <a:extLst>
                <a:ext uri="{FF2B5EF4-FFF2-40B4-BE49-F238E27FC236}">
                  <a16:creationId xmlns:a16="http://schemas.microsoft.com/office/drawing/2014/main" id="{ECC52578-0E45-47DC-99A6-1DF5204EF71A}"/>
                </a:ext>
              </a:extLst>
            </p:cNvPr>
            <p:cNvSpPr>
              <a:spLocks noChangeArrowheads="1"/>
            </p:cNvSpPr>
            <p:nvPr/>
          </p:nvSpPr>
          <p:spPr bwMode="auto">
            <a:xfrm>
              <a:off x="1655" y="3067"/>
              <a:ext cx="91" cy="91"/>
            </a:xfrm>
            <a:prstGeom prst="flowChartDecision">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8218" name="Oval 11">
              <a:extLst>
                <a:ext uri="{FF2B5EF4-FFF2-40B4-BE49-F238E27FC236}">
                  <a16:creationId xmlns:a16="http://schemas.microsoft.com/office/drawing/2014/main" id="{8A612A4E-8E5A-4728-825E-77FE1BBE5881}"/>
                </a:ext>
              </a:extLst>
            </p:cNvPr>
            <p:cNvSpPr>
              <a:spLocks noChangeArrowheads="1"/>
            </p:cNvSpPr>
            <p:nvPr/>
          </p:nvSpPr>
          <p:spPr bwMode="auto">
            <a:xfrm>
              <a:off x="1791" y="2931"/>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8219" name="Oval 12">
              <a:extLst>
                <a:ext uri="{FF2B5EF4-FFF2-40B4-BE49-F238E27FC236}">
                  <a16:creationId xmlns:a16="http://schemas.microsoft.com/office/drawing/2014/main" id="{EE5BEC6A-EA05-449F-8AA4-7324CFD4B8A1}"/>
                </a:ext>
              </a:extLst>
            </p:cNvPr>
            <p:cNvSpPr>
              <a:spLocks noChangeArrowheads="1"/>
            </p:cNvSpPr>
            <p:nvPr/>
          </p:nvSpPr>
          <p:spPr bwMode="auto">
            <a:xfrm>
              <a:off x="1519" y="3203"/>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8220" name="Line 13">
              <a:extLst>
                <a:ext uri="{FF2B5EF4-FFF2-40B4-BE49-F238E27FC236}">
                  <a16:creationId xmlns:a16="http://schemas.microsoft.com/office/drawing/2014/main" id="{7834811E-BC69-4FF5-8067-9315B2ACA63D}"/>
                </a:ext>
              </a:extLst>
            </p:cNvPr>
            <p:cNvSpPr>
              <a:spLocks noChangeShapeType="1"/>
            </p:cNvSpPr>
            <p:nvPr/>
          </p:nvSpPr>
          <p:spPr bwMode="auto">
            <a:xfrm flipH="1">
              <a:off x="975" y="3113"/>
              <a:ext cx="72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21" name="Line 14">
              <a:extLst>
                <a:ext uri="{FF2B5EF4-FFF2-40B4-BE49-F238E27FC236}">
                  <a16:creationId xmlns:a16="http://schemas.microsoft.com/office/drawing/2014/main" id="{284B1708-BE23-4001-B50C-A30E109CDE91}"/>
                </a:ext>
              </a:extLst>
            </p:cNvPr>
            <p:cNvSpPr>
              <a:spLocks noChangeShapeType="1"/>
            </p:cNvSpPr>
            <p:nvPr/>
          </p:nvSpPr>
          <p:spPr bwMode="auto">
            <a:xfrm>
              <a:off x="1701" y="3113"/>
              <a:ext cx="0" cy="63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8197" name="Group 15">
            <a:extLst>
              <a:ext uri="{FF2B5EF4-FFF2-40B4-BE49-F238E27FC236}">
                <a16:creationId xmlns:a16="http://schemas.microsoft.com/office/drawing/2014/main" id="{296AC705-1EAB-4E94-BC76-2E83B816F27E}"/>
              </a:ext>
            </a:extLst>
          </p:cNvPr>
          <p:cNvGrpSpPr>
            <a:grpSpLocks/>
          </p:cNvGrpSpPr>
          <p:nvPr/>
        </p:nvGrpSpPr>
        <p:grpSpPr bwMode="auto">
          <a:xfrm>
            <a:off x="4999038" y="4106863"/>
            <a:ext cx="2525712" cy="2071687"/>
            <a:chOff x="3198" y="2704"/>
            <a:chExt cx="1542" cy="1180"/>
          </a:xfrm>
        </p:grpSpPr>
        <p:sp>
          <p:nvSpPr>
            <p:cNvPr id="8199" name="Line 16">
              <a:extLst>
                <a:ext uri="{FF2B5EF4-FFF2-40B4-BE49-F238E27FC236}">
                  <a16:creationId xmlns:a16="http://schemas.microsoft.com/office/drawing/2014/main" id="{0ECC17BE-E19E-47B5-9A1D-20BB90948290}"/>
                </a:ext>
              </a:extLst>
            </p:cNvPr>
            <p:cNvSpPr>
              <a:spLocks noChangeShapeType="1"/>
            </p:cNvSpPr>
            <p:nvPr/>
          </p:nvSpPr>
          <p:spPr bwMode="auto">
            <a:xfrm>
              <a:off x="3379" y="2704"/>
              <a:ext cx="0" cy="9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0" name="Line 17">
              <a:extLst>
                <a:ext uri="{FF2B5EF4-FFF2-40B4-BE49-F238E27FC236}">
                  <a16:creationId xmlns:a16="http://schemas.microsoft.com/office/drawing/2014/main" id="{9A09EDD3-8F01-4175-9A44-5BB5F1C92A97}"/>
                </a:ext>
              </a:extLst>
            </p:cNvPr>
            <p:cNvSpPr>
              <a:spLocks noChangeShapeType="1"/>
            </p:cNvSpPr>
            <p:nvPr/>
          </p:nvSpPr>
          <p:spPr bwMode="auto">
            <a:xfrm>
              <a:off x="3379" y="3657"/>
              <a:ext cx="136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1" name="Rectangle 18">
              <a:extLst>
                <a:ext uri="{FF2B5EF4-FFF2-40B4-BE49-F238E27FC236}">
                  <a16:creationId xmlns:a16="http://schemas.microsoft.com/office/drawing/2014/main" id="{77455EDC-F4F8-442B-B335-04FDC3C458F6}"/>
                </a:ext>
              </a:extLst>
            </p:cNvPr>
            <p:cNvSpPr>
              <a:spLocks noChangeArrowheads="1"/>
            </p:cNvSpPr>
            <p:nvPr/>
          </p:nvSpPr>
          <p:spPr bwMode="auto">
            <a:xfrm>
              <a:off x="3198" y="2931"/>
              <a:ext cx="136" cy="59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600" b="1">
                  <a:latin typeface="Arial" panose="020B0604020202020204" pitchFamily="34" charset="0"/>
                </a:rPr>
                <a:t>応答値</a:t>
              </a:r>
            </a:p>
          </p:txBody>
        </p:sp>
        <p:sp>
          <p:nvSpPr>
            <p:cNvPr id="8202" name="Rectangle 19">
              <a:extLst>
                <a:ext uri="{FF2B5EF4-FFF2-40B4-BE49-F238E27FC236}">
                  <a16:creationId xmlns:a16="http://schemas.microsoft.com/office/drawing/2014/main" id="{357D9195-7DEC-466E-843D-42F259B744C4}"/>
                </a:ext>
              </a:extLst>
            </p:cNvPr>
            <p:cNvSpPr>
              <a:spLocks noChangeArrowheads="1"/>
            </p:cNvSpPr>
            <p:nvPr/>
          </p:nvSpPr>
          <p:spPr bwMode="auto">
            <a:xfrm>
              <a:off x="3606" y="3748"/>
              <a:ext cx="589" cy="136"/>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600" b="1">
                  <a:latin typeface="Arial" panose="020B0604020202020204" pitchFamily="34" charset="0"/>
                </a:rPr>
                <a:t>濃   度</a:t>
              </a:r>
            </a:p>
          </p:txBody>
        </p:sp>
        <p:sp>
          <p:nvSpPr>
            <p:cNvPr id="8203" name="Line 20">
              <a:extLst>
                <a:ext uri="{FF2B5EF4-FFF2-40B4-BE49-F238E27FC236}">
                  <a16:creationId xmlns:a16="http://schemas.microsoft.com/office/drawing/2014/main" id="{66378EBC-E18B-49CA-BD4C-E3DCBD9759C3}"/>
                </a:ext>
              </a:extLst>
            </p:cNvPr>
            <p:cNvSpPr>
              <a:spLocks noChangeShapeType="1"/>
            </p:cNvSpPr>
            <p:nvPr/>
          </p:nvSpPr>
          <p:spPr bwMode="auto">
            <a:xfrm flipV="1">
              <a:off x="3424" y="2750"/>
              <a:ext cx="1089" cy="8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4" name="AutoShape 21">
              <a:extLst>
                <a:ext uri="{FF2B5EF4-FFF2-40B4-BE49-F238E27FC236}">
                  <a16:creationId xmlns:a16="http://schemas.microsoft.com/office/drawing/2014/main" id="{A8A4931D-7EA4-486F-8237-46CB1E73F753}"/>
                </a:ext>
              </a:extLst>
            </p:cNvPr>
            <p:cNvSpPr>
              <a:spLocks noChangeArrowheads="1"/>
            </p:cNvSpPr>
            <p:nvPr/>
          </p:nvSpPr>
          <p:spPr bwMode="auto">
            <a:xfrm>
              <a:off x="4059" y="3022"/>
              <a:ext cx="91" cy="91"/>
            </a:xfrm>
            <a:prstGeom prst="flowChartDecision">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8205" name="Oval 22">
              <a:extLst>
                <a:ext uri="{FF2B5EF4-FFF2-40B4-BE49-F238E27FC236}">
                  <a16:creationId xmlns:a16="http://schemas.microsoft.com/office/drawing/2014/main" id="{AD9B9712-F6C1-4BCE-821A-08E62BA243F2}"/>
                </a:ext>
              </a:extLst>
            </p:cNvPr>
            <p:cNvSpPr>
              <a:spLocks noChangeArrowheads="1"/>
            </p:cNvSpPr>
            <p:nvPr/>
          </p:nvSpPr>
          <p:spPr bwMode="auto">
            <a:xfrm>
              <a:off x="4377" y="2795"/>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8206" name="Oval 23">
              <a:extLst>
                <a:ext uri="{FF2B5EF4-FFF2-40B4-BE49-F238E27FC236}">
                  <a16:creationId xmlns:a16="http://schemas.microsoft.com/office/drawing/2014/main" id="{D23DBDF0-E9FD-4218-9098-09ABBA7B67AF}"/>
                </a:ext>
              </a:extLst>
            </p:cNvPr>
            <p:cNvSpPr>
              <a:spLocks noChangeArrowheads="1"/>
            </p:cNvSpPr>
            <p:nvPr/>
          </p:nvSpPr>
          <p:spPr bwMode="auto">
            <a:xfrm>
              <a:off x="4195" y="2931"/>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8207" name="Oval 24">
              <a:extLst>
                <a:ext uri="{FF2B5EF4-FFF2-40B4-BE49-F238E27FC236}">
                  <a16:creationId xmlns:a16="http://schemas.microsoft.com/office/drawing/2014/main" id="{3A29952A-6472-4739-B21E-5C423C9F6BB6}"/>
                </a:ext>
              </a:extLst>
            </p:cNvPr>
            <p:cNvSpPr>
              <a:spLocks noChangeArrowheads="1"/>
            </p:cNvSpPr>
            <p:nvPr/>
          </p:nvSpPr>
          <p:spPr bwMode="auto">
            <a:xfrm>
              <a:off x="3923" y="3158"/>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8208" name="Oval 25">
              <a:extLst>
                <a:ext uri="{FF2B5EF4-FFF2-40B4-BE49-F238E27FC236}">
                  <a16:creationId xmlns:a16="http://schemas.microsoft.com/office/drawing/2014/main" id="{03EFD574-3F45-49DB-8AE9-AC0A183327B2}"/>
                </a:ext>
              </a:extLst>
            </p:cNvPr>
            <p:cNvSpPr>
              <a:spLocks noChangeArrowheads="1"/>
            </p:cNvSpPr>
            <p:nvPr/>
          </p:nvSpPr>
          <p:spPr bwMode="auto">
            <a:xfrm>
              <a:off x="3696" y="3339"/>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8209" name="Oval 26">
              <a:extLst>
                <a:ext uri="{FF2B5EF4-FFF2-40B4-BE49-F238E27FC236}">
                  <a16:creationId xmlns:a16="http://schemas.microsoft.com/office/drawing/2014/main" id="{4DA4748C-942E-43F3-92F3-B45BD6F8B368}"/>
                </a:ext>
              </a:extLst>
            </p:cNvPr>
            <p:cNvSpPr>
              <a:spLocks noChangeArrowheads="1"/>
            </p:cNvSpPr>
            <p:nvPr/>
          </p:nvSpPr>
          <p:spPr bwMode="auto">
            <a:xfrm>
              <a:off x="3470" y="3521"/>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8210" name="Line 27">
              <a:extLst>
                <a:ext uri="{FF2B5EF4-FFF2-40B4-BE49-F238E27FC236}">
                  <a16:creationId xmlns:a16="http://schemas.microsoft.com/office/drawing/2014/main" id="{10A22B28-9943-471B-B75A-3ECC8CC6E80E}"/>
                </a:ext>
              </a:extLst>
            </p:cNvPr>
            <p:cNvSpPr>
              <a:spLocks noChangeShapeType="1"/>
            </p:cNvSpPr>
            <p:nvPr/>
          </p:nvSpPr>
          <p:spPr bwMode="auto">
            <a:xfrm flipH="1">
              <a:off x="3379" y="3067"/>
              <a:ext cx="72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1" name="Line 28">
              <a:extLst>
                <a:ext uri="{FF2B5EF4-FFF2-40B4-BE49-F238E27FC236}">
                  <a16:creationId xmlns:a16="http://schemas.microsoft.com/office/drawing/2014/main" id="{5A0D2EA5-ACD2-48D9-BF9F-4B418411E4CA}"/>
                </a:ext>
              </a:extLst>
            </p:cNvPr>
            <p:cNvSpPr>
              <a:spLocks noChangeShapeType="1"/>
            </p:cNvSpPr>
            <p:nvPr/>
          </p:nvSpPr>
          <p:spPr bwMode="auto">
            <a:xfrm>
              <a:off x="4105" y="3067"/>
              <a:ext cx="0" cy="59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2" name="Rectangle 3">
            <a:extLst>
              <a:ext uri="{FF2B5EF4-FFF2-40B4-BE49-F238E27FC236}">
                <a16:creationId xmlns:a16="http://schemas.microsoft.com/office/drawing/2014/main" id="{8AC7FC17-E29E-4130-9DF8-1E07108D0A6D}"/>
              </a:ext>
            </a:extLst>
          </p:cNvPr>
          <p:cNvSpPr>
            <a:spLocks noGrp="1" noChangeArrowheads="1"/>
          </p:cNvSpPr>
          <p:nvPr>
            <p:ph type="title"/>
          </p:nvPr>
        </p:nvSpPr>
        <p:spPr>
          <a:xfrm>
            <a:off x="3636963" y="1868488"/>
            <a:ext cx="5111750" cy="558800"/>
          </a:xfrm>
        </p:spPr>
        <p:txBody>
          <a:bodyPr/>
          <a:lstStyle/>
          <a:p>
            <a:pPr algn="l"/>
            <a:r>
              <a:rPr lang="ja-JP" altLang="en-US" sz="2400">
                <a:solidFill>
                  <a:srgbClr val="FFFF00"/>
                </a:solidFill>
              </a:rPr>
              <a:t>直線範囲内で試料測定を行うこと！</a:t>
            </a:r>
          </a:p>
        </p:txBody>
      </p:sp>
      <p:pic>
        <p:nvPicPr>
          <p:cNvPr id="41" name="図 7">
            <a:extLst>
              <a:ext uri="{FF2B5EF4-FFF2-40B4-BE49-F238E27FC236}">
                <a16:creationId xmlns:a16="http://schemas.microsoft.com/office/drawing/2014/main" id="{48E0E0CA-44D6-4369-AEDF-E861DC1575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5AB31CD-3932-46F2-88D4-55B6F66423CC}"/>
              </a:ext>
            </a:extLst>
          </p:cNvPr>
          <p:cNvSpPr txBox="1">
            <a:spLocks noChangeArrowheads="1"/>
          </p:cNvSpPr>
          <p:nvPr/>
        </p:nvSpPr>
        <p:spPr bwMode="auto">
          <a:xfrm>
            <a:off x="468313" y="152400"/>
            <a:ext cx="8305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buFontTx/>
              <a:buNone/>
            </a:pPr>
            <a:r>
              <a:rPr lang="ja-JP" altLang="en-US" sz="2800" b="1"/>
              <a:t>　 標準添加法</a:t>
            </a:r>
          </a:p>
          <a:p>
            <a:pPr>
              <a:buFontTx/>
              <a:buNone/>
            </a:pPr>
            <a:r>
              <a:rPr lang="ja-JP" altLang="en-US" sz="2800" b="1"/>
              <a:t>     </a:t>
            </a:r>
            <a:r>
              <a:rPr lang="ja-JP" altLang="en-US" sz="2400" b="1"/>
              <a:t>試料中のマトリクスの影響がある場合</a:t>
            </a:r>
          </a:p>
          <a:p>
            <a:pPr>
              <a:buFontTx/>
              <a:buNone/>
            </a:pPr>
            <a:r>
              <a:rPr lang="ja-JP" altLang="en-US" sz="2800" b="1"/>
              <a:t>     </a:t>
            </a:r>
            <a:r>
              <a:rPr lang="ja-JP" altLang="en-US" sz="2400" b="1"/>
              <a:t>サンプルを４個以上に分け、１個を除き、 残りの溶液に</a:t>
            </a:r>
            <a:endParaRPr lang="en-US" altLang="ja-JP" sz="2400" b="1"/>
          </a:p>
          <a:p>
            <a:pPr>
              <a:buFontTx/>
              <a:buNone/>
            </a:pPr>
            <a:r>
              <a:rPr lang="ja-JP" altLang="en-US" sz="2400" b="1"/>
              <a:t>　　標準液を段階的な濃度で添加する。</a:t>
            </a:r>
          </a:p>
        </p:txBody>
      </p:sp>
      <p:grpSp>
        <p:nvGrpSpPr>
          <p:cNvPr id="9219" name="Group 3">
            <a:extLst>
              <a:ext uri="{FF2B5EF4-FFF2-40B4-BE49-F238E27FC236}">
                <a16:creationId xmlns:a16="http://schemas.microsoft.com/office/drawing/2014/main" id="{F3348C17-AF14-41B4-91BE-4E6FDD0918CF}"/>
              </a:ext>
            </a:extLst>
          </p:cNvPr>
          <p:cNvGrpSpPr>
            <a:grpSpLocks/>
          </p:cNvGrpSpPr>
          <p:nvPr/>
        </p:nvGrpSpPr>
        <p:grpSpPr bwMode="auto">
          <a:xfrm>
            <a:off x="1076325" y="2744788"/>
            <a:ext cx="5983288" cy="2949575"/>
            <a:chOff x="245" y="1933"/>
            <a:chExt cx="3769" cy="1858"/>
          </a:xfrm>
        </p:grpSpPr>
        <p:sp>
          <p:nvSpPr>
            <p:cNvPr id="9227" name="Line 4">
              <a:extLst>
                <a:ext uri="{FF2B5EF4-FFF2-40B4-BE49-F238E27FC236}">
                  <a16:creationId xmlns:a16="http://schemas.microsoft.com/office/drawing/2014/main" id="{1F2CB21D-25B2-46A9-9136-9C51535958A5}"/>
                </a:ext>
              </a:extLst>
            </p:cNvPr>
            <p:cNvSpPr>
              <a:spLocks noChangeShapeType="1"/>
            </p:cNvSpPr>
            <p:nvPr/>
          </p:nvSpPr>
          <p:spPr bwMode="auto">
            <a:xfrm>
              <a:off x="1383" y="2024"/>
              <a:ext cx="0" cy="127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8" name="Line 5">
              <a:extLst>
                <a:ext uri="{FF2B5EF4-FFF2-40B4-BE49-F238E27FC236}">
                  <a16:creationId xmlns:a16="http://schemas.microsoft.com/office/drawing/2014/main" id="{8ADB5E20-1BCA-4236-8FEA-EEB039ACB739}"/>
                </a:ext>
              </a:extLst>
            </p:cNvPr>
            <p:cNvSpPr>
              <a:spLocks noChangeShapeType="1"/>
            </p:cNvSpPr>
            <p:nvPr/>
          </p:nvSpPr>
          <p:spPr bwMode="auto">
            <a:xfrm>
              <a:off x="975" y="3294"/>
              <a:ext cx="22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9" name="Line 6">
              <a:extLst>
                <a:ext uri="{FF2B5EF4-FFF2-40B4-BE49-F238E27FC236}">
                  <a16:creationId xmlns:a16="http://schemas.microsoft.com/office/drawing/2014/main" id="{32BBEEDC-AD46-4EE8-A132-70283FD02B19}"/>
                </a:ext>
              </a:extLst>
            </p:cNvPr>
            <p:cNvSpPr>
              <a:spLocks noChangeShapeType="1"/>
            </p:cNvSpPr>
            <p:nvPr/>
          </p:nvSpPr>
          <p:spPr bwMode="auto">
            <a:xfrm flipV="1">
              <a:off x="1111" y="1933"/>
              <a:ext cx="1724" cy="136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0" name="Rectangle 7">
              <a:extLst>
                <a:ext uri="{FF2B5EF4-FFF2-40B4-BE49-F238E27FC236}">
                  <a16:creationId xmlns:a16="http://schemas.microsoft.com/office/drawing/2014/main" id="{7A6EC08E-99C3-4624-B571-23FD045B2F4B}"/>
                </a:ext>
              </a:extLst>
            </p:cNvPr>
            <p:cNvSpPr>
              <a:spLocks noChangeArrowheads="1"/>
            </p:cNvSpPr>
            <p:nvPr/>
          </p:nvSpPr>
          <p:spPr bwMode="auto">
            <a:xfrm>
              <a:off x="1111" y="2160"/>
              <a:ext cx="136" cy="59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000" b="1">
                  <a:latin typeface="Arial" panose="020B0604020202020204" pitchFamily="34" charset="0"/>
                </a:rPr>
                <a:t>応答値</a:t>
              </a:r>
            </a:p>
          </p:txBody>
        </p:sp>
        <p:sp>
          <p:nvSpPr>
            <p:cNvPr id="9231" name="Rectangle 8">
              <a:extLst>
                <a:ext uri="{FF2B5EF4-FFF2-40B4-BE49-F238E27FC236}">
                  <a16:creationId xmlns:a16="http://schemas.microsoft.com/office/drawing/2014/main" id="{4169B9ED-6FC0-4A17-8DFC-94E4A10723D6}"/>
                </a:ext>
              </a:extLst>
            </p:cNvPr>
            <p:cNvSpPr>
              <a:spLocks noChangeArrowheads="1"/>
            </p:cNvSpPr>
            <p:nvPr/>
          </p:nvSpPr>
          <p:spPr bwMode="auto">
            <a:xfrm>
              <a:off x="1927" y="3385"/>
              <a:ext cx="589" cy="136"/>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000" b="1">
                  <a:latin typeface="Arial" panose="020B0604020202020204" pitchFamily="34" charset="0"/>
                </a:rPr>
                <a:t>濃   度</a:t>
              </a:r>
            </a:p>
          </p:txBody>
        </p:sp>
        <p:sp>
          <p:nvSpPr>
            <p:cNvPr id="9232" name="Oval 9">
              <a:extLst>
                <a:ext uri="{FF2B5EF4-FFF2-40B4-BE49-F238E27FC236}">
                  <a16:creationId xmlns:a16="http://schemas.microsoft.com/office/drawing/2014/main" id="{4EF83A84-A062-4B6A-A925-BFC29D757DC0}"/>
                </a:ext>
              </a:extLst>
            </p:cNvPr>
            <p:cNvSpPr>
              <a:spLocks noChangeArrowheads="1"/>
            </p:cNvSpPr>
            <p:nvPr/>
          </p:nvSpPr>
          <p:spPr bwMode="auto">
            <a:xfrm>
              <a:off x="1338" y="3022"/>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9233" name="Oval 10">
              <a:extLst>
                <a:ext uri="{FF2B5EF4-FFF2-40B4-BE49-F238E27FC236}">
                  <a16:creationId xmlns:a16="http://schemas.microsoft.com/office/drawing/2014/main" id="{9728A4C6-F3E7-4133-B792-FAE14FB96A0F}"/>
                </a:ext>
              </a:extLst>
            </p:cNvPr>
            <p:cNvSpPr>
              <a:spLocks noChangeArrowheads="1"/>
            </p:cNvSpPr>
            <p:nvPr/>
          </p:nvSpPr>
          <p:spPr bwMode="auto">
            <a:xfrm>
              <a:off x="1746" y="2704"/>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9234" name="Oval 11">
              <a:extLst>
                <a:ext uri="{FF2B5EF4-FFF2-40B4-BE49-F238E27FC236}">
                  <a16:creationId xmlns:a16="http://schemas.microsoft.com/office/drawing/2014/main" id="{4557A6A2-C678-48D6-9E7A-E4752A3D4281}"/>
                </a:ext>
              </a:extLst>
            </p:cNvPr>
            <p:cNvSpPr>
              <a:spLocks noChangeArrowheads="1"/>
            </p:cNvSpPr>
            <p:nvPr/>
          </p:nvSpPr>
          <p:spPr bwMode="auto">
            <a:xfrm>
              <a:off x="2154" y="2387"/>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9235" name="Oval 12">
              <a:extLst>
                <a:ext uri="{FF2B5EF4-FFF2-40B4-BE49-F238E27FC236}">
                  <a16:creationId xmlns:a16="http://schemas.microsoft.com/office/drawing/2014/main" id="{907916A3-0019-4D86-AD66-E32E29F1CE49}"/>
                </a:ext>
              </a:extLst>
            </p:cNvPr>
            <p:cNvSpPr>
              <a:spLocks noChangeArrowheads="1"/>
            </p:cNvSpPr>
            <p:nvPr/>
          </p:nvSpPr>
          <p:spPr bwMode="auto">
            <a:xfrm>
              <a:off x="2562" y="2069"/>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9236" name="Line 13">
              <a:extLst>
                <a:ext uri="{FF2B5EF4-FFF2-40B4-BE49-F238E27FC236}">
                  <a16:creationId xmlns:a16="http://schemas.microsoft.com/office/drawing/2014/main" id="{B0BDFC54-B332-4CE1-AE87-34E384D9E9E9}"/>
                </a:ext>
              </a:extLst>
            </p:cNvPr>
            <p:cNvSpPr>
              <a:spLocks noChangeShapeType="1"/>
            </p:cNvSpPr>
            <p:nvPr/>
          </p:nvSpPr>
          <p:spPr bwMode="auto">
            <a:xfrm flipV="1">
              <a:off x="793" y="3067"/>
              <a:ext cx="2314"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7" name="AutoShape 14">
              <a:extLst>
                <a:ext uri="{FF2B5EF4-FFF2-40B4-BE49-F238E27FC236}">
                  <a16:creationId xmlns:a16="http://schemas.microsoft.com/office/drawing/2014/main" id="{A9941D9C-5B98-4262-BD6A-552EDE45FA2D}"/>
                </a:ext>
              </a:extLst>
            </p:cNvPr>
            <p:cNvSpPr>
              <a:spLocks noChangeArrowheads="1"/>
            </p:cNvSpPr>
            <p:nvPr/>
          </p:nvSpPr>
          <p:spPr bwMode="auto">
            <a:xfrm>
              <a:off x="2176" y="2432"/>
              <a:ext cx="67" cy="635"/>
            </a:xfrm>
            <a:prstGeom prst="upDownArrow">
              <a:avLst>
                <a:gd name="adj1" fmla="val 50000"/>
                <a:gd name="adj2" fmla="val 276079"/>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9238" name="AutoShape 15">
              <a:extLst>
                <a:ext uri="{FF2B5EF4-FFF2-40B4-BE49-F238E27FC236}">
                  <a16:creationId xmlns:a16="http://schemas.microsoft.com/office/drawing/2014/main" id="{B1DDA1E2-A17A-4B1B-8EC5-3B2C4B536472}"/>
                </a:ext>
              </a:extLst>
            </p:cNvPr>
            <p:cNvSpPr>
              <a:spLocks noChangeArrowheads="1"/>
            </p:cNvSpPr>
            <p:nvPr/>
          </p:nvSpPr>
          <p:spPr bwMode="auto">
            <a:xfrm>
              <a:off x="2176" y="3067"/>
              <a:ext cx="67" cy="227"/>
            </a:xfrm>
            <a:prstGeom prst="upDownArrow">
              <a:avLst>
                <a:gd name="adj1" fmla="val 50000"/>
                <a:gd name="adj2" fmla="val 100889"/>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9239" name="Rectangle 16">
              <a:extLst>
                <a:ext uri="{FF2B5EF4-FFF2-40B4-BE49-F238E27FC236}">
                  <a16:creationId xmlns:a16="http://schemas.microsoft.com/office/drawing/2014/main" id="{745BFF21-ECAB-4F0C-8A56-6CBF8D707475}"/>
                </a:ext>
              </a:extLst>
            </p:cNvPr>
            <p:cNvSpPr>
              <a:spLocks noChangeArrowheads="1"/>
            </p:cNvSpPr>
            <p:nvPr/>
          </p:nvSpPr>
          <p:spPr bwMode="auto">
            <a:xfrm>
              <a:off x="2336" y="2568"/>
              <a:ext cx="1678" cy="18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latin typeface="Arial" panose="020B0604020202020204" pitchFamily="34" charset="0"/>
                </a:rPr>
                <a:t>標準液の添加による応答の増加</a:t>
              </a:r>
            </a:p>
          </p:txBody>
        </p:sp>
        <p:sp>
          <p:nvSpPr>
            <p:cNvPr id="9240" name="Rectangle 17">
              <a:extLst>
                <a:ext uri="{FF2B5EF4-FFF2-40B4-BE49-F238E27FC236}">
                  <a16:creationId xmlns:a16="http://schemas.microsoft.com/office/drawing/2014/main" id="{CE45E479-D2FC-4CCC-918B-E3DBC1006863}"/>
                </a:ext>
              </a:extLst>
            </p:cNvPr>
            <p:cNvSpPr>
              <a:spLocks noChangeArrowheads="1"/>
            </p:cNvSpPr>
            <p:nvPr/>
          </p:nvSpPr>
          <p:spPr bwMode="auto">
            <a:xfrm>
              <a:off x="2290" y="3113"/>
              <a:ext cx="1180" cy="9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FF3300"/>
                  </a:solidFill>
                  <a:latin typeface="Arial" panose="020B0604020202020204" pitchFamily="34" charset="0"/>
                </a:rPr>
                <a:t>被検溶液に基づく応答</a:t>
              </a:r>
            </a:p>
          </p:txBody>
        </p:sp>
        <p:sp>
          <p:nvSpPr>
            <p:cNvPr id="9241" name="Rectangle 19">
              <a:extLst>
                <a:ext uri="{FF2B5EF4-FFF2-40B4-BE49-F238E27FC236}">
                  <a16:creationId xmlns:a16="http://schemas.microsoft.com/office/drawing/2014/main" id="{86CDCB0C-06B1-47FE-9188-C84BCC2F3ABD}"/>
                </a:ext>
              </a:extLst>
            </p:cNvPr>
            <p:cNvSpPr>
              <a:spLocks noChangeArrowheads="1"/>
            </p:cNvSpPr>
            <p:nvPr/>
          </p:nvSpPr>
          <p:spPr bwMode="auto">
            <a:xfrm>
              <a:off x="245" y="3566"/>
              <a:ext cx="1235" cy="22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33CC33"/>
                  </a:solidFill>
                  <a:latin typeface="Arial" panose="020B0604020202020204" pitchFamily="34" charset="0"/>
                </a:rPr>
                <a:t>被検物質の濃度</a:t>
              </a:r>
            </a:p>
          </p:txBody>
        </p:sp>
      </p:grpSp>
      <p:cxnSp>
        <p:nvCxnSpPr>
          <p:cNvPr id="23" name="直線コネクタ 22">
            <a:extLst>
              <a:ext uri="{FF2B5EF4-FFF2-40B4-BE49-F238E27FC236}">
                <a16:creationId xmlns:a16="http://schemas.microsoft.com/office/drawing/2014/main" id="{22B981CF-0C43-477F-AC7C-3D134FE69DE2}"/>
              </a:ext>
            </a:extLst>
          </p:cNvPr>
          <p:cNvCxnSpPr>
            <a:cxnSpLocks noChangeShapeType="1"/>
          </p:cNvCxnSpPr>
          <p:nvPr/>
        </p:nvCxnSpPr>
        <p:spPr bwMode="auto">
          <a:xfrm flipV="1">
            <a:off x="6413500" y="1625600"/>
            <a:ext cx="1441450" cy="7938"/>
          </a:xfrm>
          <a:prstGeom prst="line">
            <a:avLst/>
          </a:prstGeom>
          <a:noFill/>
          <a:ln w="38100" algn="ctr">
            <a:solidFill>
              <a:srgbClr val="00B0F0"/>
            </a:solidFill>
            <a:round/>
            <a:headEnd/>
            <a:tailEnd/>
          </a:ln>
          <a:extLst>
            <a:ext uri="{909E8E84-426E-40DD-AFC4-6F175D3DCCD1}">
              <a14:hiddenFill xmlns:a14="http://schemas.microsoft.com/office/drawing/2010/main">
                <a:noFill/>
              </a14:hiddenFill>
            </a:ext>
          </a:extLst>
        </p:spPr>
      </p:cxnSp>
      <p:cxnSp>
        <p:nvCxnSpPr>
          <p:cNvPr id="24" name="直線矢印コネクタ 23">
            <a:extLst>
              <a:ext uri="{FF2B5EF4-FFF2-40B4-BE49-F238E27FC236}">
                <a16:creationId xmlns:a16="http://schemas.microsoft.com/office/drawing/2014/main" id="{C8E4C984-06FD-48B7-A628-46DE64F236FD}"/>
              </a:ext>
            </a:extLst>
          </p:cNvPr>
          <p:cNvCxnSpPr>
            <a:cxnSpLocks noChangeShapeType="1"/>
          </p:cNvCxnSpPr>
          <p:nvPr/>
        </p:nvCxnSpPr>
        <p:spPr bwMode="auto">
          <a:xfrm flipH="1">
            <a:off x="5076825" y="1657350"/>
            <a:ext cx="1952625" cy="1293813"/>
          </a:xfrm>
          <a:prstGeom prst="straightConnector1">
            <a:avLst/>
          </a:prstGeom>
          <a:noFill/>
          <a:ln w="38100" algn="ctr">
            <a:solidFill>
              <a:srgbClr val="00B0F0"/>
            </a:solidFill>
            <a:round/>
            <a:headEnd/>
            <a:tailEnd type="triangle" w="med" len="med"/>
          </a:ln>
          <a:extLst>
            <a:ext uri="{909E8E84-426E-40DD-AFC4-6F175D3DCCD1}">
              <a14:hiddenFill xmlns:a14="http://schemas.microsoft.com/office/drawing/2010/main">
                <a:noFill/>
              </a14:hiddenFill>
            </a:ext>
          </a:extLst>
        </p:spPr>
      </p:cxnSp>
      <p:sp>
        <p:nvSpPr>
          <p:cNvPr id="25" name="円/楕円 26">
            <a:extLst>
              <a:ext uri="{FF2B5EF4-FFF2-40B4-BE49-F238E27FC236}">
                <a16:creationId xmlns:a16="http://schemas.microsoft.com/office/drawing/2014/main" id="{FD7D7A26-CFDB-4492-B97C-7938B16FEF30}"/>
              </a:ext>
            </a:extLst>
          </p:cNvPr>
          <p:cNvSpPr>
            <a:spLocks noChangeArrowheads="1"/>
          </p:cNvSpPr>
          <p:nvPr/>
        </p:nvSpPr>
        <p:spPr bwMode="auto">
          <a:xfrm rot="-2209168">
            <a:off x="3206750" y="3159125"/>
            <a:ext cx="2022475" cy="627063"/>
          </a:xfrm>
          <a:prstGeom prst="ellipse">
            <a:avLst/>
          </a:prstGeom>
          <a:noFill/>
          <a:ln w="381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a:lstStyle>
            <a:lvl1pPr marL="1905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26" name="円/楕円 1">
            <a:extLst>
              <a:ext uri="{FF2B5EF4-FFF2-40B4-BE49-F238E27FC236}">
                <a16:creationId xmlns:a16="http://schemas.microsoft.com/office/drawing/2014/main" id="{10959CEA-92A0-4120-B0C8-97392FCEB355}"/>
              </a:ext>
            </a:extLst>
          </p:cNvPr>
          <p:cNvSpPr>
            <a:spLocks noChangeArrowheads="1"/>
          </p:cNvSpPr>
          <p:nvPr/>
        </p:nvSpPr>
        <p:spPr bwMode="auto">
          <a:xfrm>
            <a:off x="2390775" y="4294188"/>
            <a:ext cx="939800" cy="574675"/>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marL="1905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cxnSp>
        <p:nvCxnSpPr>
          <p:cNvPr id="27" name="直線矢印コネクタ 26">
            <a:extLst>
              <a:ext uri="{FF2B5EF4-FFF2-40B4-BE49-F238E27FC236}">
                <a16:creationId xmlns:a16="http://schemas.microsoft.com/office/drawing/2014/main" id="{6E124454-DF47-40EC-A919-EF2F14379B4A}"/>
              </a:ext>
            </a:extLst>
          </p:cNvPr>
          <p:cNvCxnSpPr>
            <a:cxnSpLocks noChangeShapeType="1"/>
          </p:cNvCxnSpPr>
          <p:nvPr/>
        </p:nvCxnSpPr>
        <p:spPr bwMode="auto">
          <a:xfrm flipH="1">
            <a:off x="2940050" y="1657350"/>
            <a:ext cx="1912938" cy="2584450"/>
          </a:xfrm>
          <a:prstGeom prst="straightConnector1">
            <a:avLst/>
          </a:prstGeom>
          <a:noFill/>
          <a:ln w="38100" algn="ctr">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29" name="直線コネクタ 28">
            <a:extLst>
              <a:ext uri="{FF2B5EF4-FFF2-40B4-BE49-F238E27FC236}">
                <a16:creationId xmlns:a16="http://schemas.microsoft.com/office/drawing/2014/main" id="{4272D324-BEBB-404F-83C4-E8D88B3E5341}"/>
              </a:ext>
            </a:extLst>
          </p:cNvPr>
          <p:cNvCxnSpPr>
            <a:cxnSpLocks noChangeShapeType="1"/>
          </p:cNvCxnSpPr>
          <p:nvPr/>
        </p:nvCxnSpPr>
        <p:spPr bwMode="auto">
          <a:xfrm flipV="1">
            <a:off x="4794250" y="1625600"/>
            <a:ext cx="1362075" cy="7938"/>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9226" name="右矢印 7">
            <a:extLst>
              <a:ext uri="{FF2B5EF4-FFF2-40B4-BE49-F238E27FC236}">
                <a16:creationId xmlns:a16="http://schemas.microsoft.com/office/drawing/2014/main" id="{D4C6716D-7A39-416C-804D-C58B82EB8913}"/>
              </a:ext>
            </a:extLst>
          </p:cNvPr>
          <p:cNvSpPr>
            <a:spLocks noChangeArrowheads="1"/>
          </p:cNvSpPr>
          <p:nvPr/>
        </p:nvSpPr>
        <p:spPr bwMode="auto">
          <a:xfrm rot="10800000">
            <a:off x="2435225" y="4994275"/>
            <a:ext cx="431800" cy="215900"/>
          </a:xfrm>
          <a:prstGeom prst="rightArrow">
            <a:avLst>
              <a:gd name="adj1" fmla="val 50000"/>
              <a:gd name="adj2" fmla="val 50389"/>
            </a:avLst>
          </a:prstGeom>
          <a:solidFill>
            <a:srgbClr val="00CC00"/>
          </a:solidFill>
          <a:ln w="9525" algn="ctr">
            <a:solidFill>
              <a:schemeClr val="tx1"/>
            </a:solidFill>
            <a:round/>
            <a:headEnd/>
            <a:tailEnd/>
          </a:ln>
        </p:spPr>
        <p:txBody>
          <a:bodyPr/>
          <a:lstStyle>
            <a:lvl1pPr marL="1905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pic>
        <p:nvPicPr>
          <p:cNvPr id="28" name="図 7">
            <a:extLst>
              <a:ext uri="{FF2B5EF4-FFF2-40B4-BE49-F238E27FC236}">
                <a16:creationId xmlns:a16="http://schemas.microsoft.com/office/drawing/2014/main" id="{A4B402E3-2009-4467-BF25-6BE1FE403C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par>
                                <p:cTn id="10" presetID="53" presetClass="entr" presetSubtype="16" fill="hold" nodeType="with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nodeType="click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par>
                                <p:cTn id="27" presetID="53" presetClass="entr" presetSubtype="16"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fill="hold"/>
                                        <p:tgtEl>
                                          <p:spTgt spid="25"/>
                                        </p:tgtEl>
                                        <p:attrNameLst>
                                          <p:attrName>ppt_w</p:attrName>
                                        </p:attrNameLst>
                                      </p:cBhvr>
                                      <p:tavLst>
                                        <p:tav tm="0">
                                          <p:val>
                                            <p:fltVal val="0"/>
                                          </p:val>
                                        </p:tav>
                                        <p:tav tm="100000">
                                          <p:val>
                                            <p:strVal val="#ppt_w"/>
                                          </p:val>
                                        </p:tav>
                                      </p:tavLst>
                                    </p:anim>
                                    <p:anim calcmode="lin" valueType="num">
                                      <p:cBhvr>
                                        <p:cTn id="35" dur="500" fill="hold"/>
                                        <p:tgtEl>
                                          <p:spTgt spid="25"/>
                                        </p:tgtEl>
                                        <p:attrNameLst>
                                          <p:attrName>ppt_h</p:attrName>
                                        </p:attrNameLst>
                                      </p:cBhvr>
                                      <p:tavLst>
                                        <p:tav tm="0">
                                          <p:val>
                                            <p:fltVal val="0"/>
                                          </p:val>
                                        </p:tav>
                                        <p:tav tm="100000">
                                          <p:val>
                                            <p:strVal val="#ppt_h"/>
                                          </p:val>
                                        </p:tav>
                                      </p:tavLst>
                                    </p:anim>
                                    <p:animEffect transition="in" filter="fade">
                                      <p:cBhvr>
                                        <p:cTn id="36" dur="500"/>
                                        <p:tgtEl>
                                          <p:spTgt spid="2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9226"/>
                                        </p:tgtEl>
                                        <p:attrNameLst>
                                          <p:attrName>style.visibility</p:attrName>
                                        </p:attrNameLst>
                                      </p:cBhvr>
                                      <p:to>
                                        <p:strVal val="visible"/>
                                      </p:to>
                                    </p:set>
                                    <p:anim calcmode="lin" valueType="num">
                                      <p:cBhvr>
                                        <p:cTn id="41" dur="500" fill="hold"/>
                                        <p:tgtEl>
                                          <p:spTgt spid="9226"/>
                                        </p:tgtEl>
                                        <p:attrNameLst>
                                          <p:attrName>ppt_w</p:attrName>
                                        </p:attrNameLst>
                                      </p:cBhvr>
                                      <p:tavLst>
                                        <p:tav tm="0">
                                          <p:val>
                                            <p:fltVal val="0"/>
                                          </p:val>
                                        </p:tav>
                                        <p:tav tm="100000">
                                          <p:val>
                                            <p:strVal val="#ppt_w"/>
                                          </p:val>
                                        </p:tav>
                                      </p:tavLst>
                                    </p:anim>
                                    <p:anim calcmode="lin" valueType="num">
                                      <p:cBhvr>
                                        <p:cTn id="42" dur="500" fill="hold"/>
                                        <p:tgtEl>
                                          <p:spTgt spid="9226"/>
                                        </p:tgtEl>
                                        <p:attrNameLst>
                                          <p:attrName>ppt_h</p:attrName>
                                        </p:attrNameLst>
                                      </p:cBhvr>
                                      <p:tavLst>
                                        <p:tav tm="0">
                                          <p:val>
                                            <p:fltVal val="0"/>
                                          </p:val>
                                        </p:tav>
                                        <p:tav tm="100000">
                                          <p:val>
                                            <p:strVal val="#ppt_h"/>
                                          </p:val>
                                        </p:tav>
                                      </p:tavLst>
                                    </p:anim>
                                    <p:animEffect transition="in" filter="fade">
                                      <p:cBhvr>
                                        <p:cTn id="43" dur="50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92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41F2B263-31C5-434F-9A7A-40E4140CCD63}"/>
              </a:ext>
            </a:extLst>
          </p:cNvPr>
          <p:cNvSpPr>
            <a:spLocks noChangeArrowheads="1"/>
          </p:cNvSpPr>
          <p:nvPr/>
        </p:nvSpPr>
        <p:spPr bwMode="auto">
          <a:xfrm>
            <a:off x="179388" y="404813"/>
            <a:ext cx="8640762" cy="504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buFontTx/>
              <a:buNone/>
            </a:pPr>
            <a:r>
              <a:rPr lang="en-US" altLang="ja-JP" sz="2800"/>
              <a:t>③</a:t>
            </a:r>
            <a:r>
              <a:rPr lang="ja-JP" altLang="en-US" sz="2800"/>
              <a:t>内標準添加法</a:t>
            </a:r>
          </a:p>
          <a:p>
            <a:pPr eaLnBrk="1" hangingPunct="1">
              <a:buFontTx/>
              <a:buNone/>
            </a:pPr>
            <a:r>
              <a:rPr lang="ja-JP" altLang="en-US" sz="2800"/>
              <a:t>標準液に一定濃度の内標準物質を添加し、目的成分と</a:t>
            </a:r>
          </a:p>
          <a:p>
            <a:pPr eaLnBrk="1" hangingPunct="1">
              <a:buFontTx/>
              <a:buNone/>
            </a:pPr>
            <a:r>
              <a:rPr lang="ja-JP" altLang="en-US" sz="2800"/>
              <a:t>標準物質の指示値の比と標準物質濃度の関係から検量</a:t>
            </a:r>
          </a:p>
          <a:p>
            <a:pPr eaLnBrk="1" hangingPunct="1">
              <a:buFontTx/>
              <a:buNone/>
            </a:pPr>
            <a:r>
              <a:rPr lang="ja-JP" altLang="en-US" sz="2800"/>
              <a:t>線を作成する。</a:t>
            </a:r>
          </a:p>
          <a:p>
            <a:pPr eaLnBrk="1" hangingPunct="1">
              <a:buFontTx/>
              <a:buNone/>
            </a:pPr>
            <a:endParaRPr lang="ja-JP" altLang="en-US" sz="2800"/>
          </a:p>
          <a:p>
            <a:pPr eaLnBrk="1" hangingPunct="1">
              <a:buFontTx/>
              <a:buNone/>
            </a:pPr>
            <a:r>
              <a:rPr lang="ja-JP" altLang="en-US" sz="2800"/>
              <a:t>・内標準物質としては、性質が目的成分と似ており、試料</a:t>
            </a:r>
          </a:p>
          <a:p>
            <a:pPr eaLnBrk="1" hangingPunct="1">
              <a:buFontTx/>
              <a:buNone/>
            </a:pPr>
            <a:r>
              <a:rPr lang="ja-JP" altLang="en-US" sz="2800"/>
              <a:t>中に含まれていない成分を選択する。</a:t>
            </a:r>
            <a:endParaRPr lang="en-US" altLang="ja-JP" sz="2800"/>
          </a:p>
          <a:p>
            <a:pPr eaLnBrk="1" hangingPunct="1">
              <a:buFontTx/>
              <a:buNone/>
            </a:pPr>
            <a:r>
              <a:rPr lang="ja-JP" altLang="en-US" sz="2800"/>
              <a:t>例）</a:t>
            </a:r>
          </a:p>
          <a:p>
            <a:pPr eaLnBrk="1" hangingPunct="1">
              <a:buFontTx/>
              <a:buNone/>
            </a:pPr>
            <a:r>
              <a:rPr lang="ja-JP" altLang="en-US" sz="2800"/>
              <a:t>・</a:t>
            </a:r>
            <a:r>
              <a:rPr lang="en-US" altLang="ja-JP" sz="2800"/>
              <a:t>VOC</a:t>
            </a:r>
            <a:r>
              <a:rPr lang="ja-JP" altLang="en-US" sz="2800"/>
              <a:t>の分析における</a:t>
            </a:r>
            <a:r>
              <a:rPr lang="en-US" altLang="ja-JP" sz="2800"/>
              <a:t>4-</a:t>
            </a:r>
            <a:r>
              <a:rPr lang="ja-JP" altLang="en-US" sz="2800"/>
              <a:t>ﾌﾞﾛﾓﾌﾙｵﾛﾍﾞﾝｾﾞﾝ</a:t>
            </a:r>
          </a:p>
          <a:p>
            <a:pPr eaLnBrk="1" hangingPunct="1">
              <a:buFontTx/>
              <a:buNone/>
            </a:pPr>
            <a:r>
              <a:rPr lang="ja-JP" altLang="en-US" sz="2800"/>
              <a:t>・</a:t>
            </a:r>
            <a:r>
              <a:rPr lang="en-US" altLang="ja-JP" sz="2800"/>
              <a:t>ICP/AES</a:t>
            </a:r>
            <a:r>
              <a:rPr lang="ja-JP" altLang="en-US" sz="2800"/>
              <a:t>分析で用いられるｲｯﾄﾘｳﾑ、ｽﾄﾛﾝﾁｳﾑなど</a:t>
            </a:r>
          </a:p>
        </p:txBody>
      </p:sp>
      <p:pic>
        <p:nvPicPr>
          <p:cNvPr id="3" name="図 7">
            <a:extLst>
              <a:ext uri="{FF2B5EF4-FFF2-40B4-BE49-F238E27FC236}">
                <a16:creationId xmlns:a16="http://schemas.microsoft.com/office/drawing/2014/main" id="{B7ABB77F-2663-4EE9-B117-209EBD5D7C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3FF02D0-D476-4908-B8B8-F69B3CB379B3}"/>
              </a:ext>
            </a:extLst>
          </p:cNvPr>
          <p:cNvSpPr txBox="1">
            <a:spLocks noChangeArrowheads="1"/>
          </p:cNvSpPr>
          <p:nvPr/>
        </p:nvSpPr>
        <p:spPr bwMode="auto">
          <a:xfrm>
            <a:off x="385763" y="333375"/>
            <a:ext cx="8610600" cy="608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ct val="90000"/>
              </a:lnSpc>
              <a:buFontTx/>
              <a:buNone/>
            </a:pPr>
            <a:r>
              <a:rPr lang="en-US" altLang="ja-JP" sz="2800" b="1"/>
              <a:t> </a:t>
            </a:r>
            <a:r>
              <a:rPr lang="ja-JP" altLang="en-US" sz="2800" b="1"/>
              <a:t>内標準添加法　</a:t>
            </a:r>
            <a:endParaRPr lang="en-US" altLang="ja-JP" sz="2800" b="1"/>
          </a:p>
          <a:p>
            <a:pPr>
              <a:lnSpc>
                <a:spcPct val="90000"/>
              </a:lnSpc>
              <a:buFontTx/>
              <a:buNone/>
            </a:pPr>
            <a:endParaRPr lang="ja-JP" altLang="en-US" sz="1600" b="1">
              <a:solidFill>
                <a:srgbClr val="FF0000"/>
              </a:solidFill>
            </a:endParaRPr>
          </a:p>
          <a:p>
            <a:pPr>
              <a:lnSpc>
                <a:spcPct val="90000"/>
              </a:lnSpc>
              <a:buFontTx/>
              <a:buNone/>
            </a:pPr>
            <a:r>
              <a:rPr lang="ja-JP" altLang="en-US" sz="1400" b="1"/>
              <a:t>     </a:t>
            </a:r>
          </a:p>
          <a:p>
            <a:pPr>
              <a:lnSpc>
                <a:spcPct val="90000"/>
              </a:lnSpc>
              <a:buFontTx/>
              <a:buNone/>
            </a:pPr>
            <a:r>
              <a:rPr lang="ja-JP" altLang="en-US" sz="2000" b="1"/>
              <a:t>     </a:t>
            </a:r>
          </a:p>
        </p:txBody>
      </p:sp>
      <p:sp>
        <p:nvSpPr>
          <p:cNvPr id="11267" name="Rectangle 17">
            <a:extLst>
              <a:ext uri="{FF2B5EF4-FFF2-40B4-BE49-F238E27FC236}">
                <a16:creationId xmlns:a16="http://schemas.microsoft.com/office/drawing/2014/main" id="{6308D555-639A-4E45-8846-D6A4BEFD7BE7}"/>
              </a:ext>
            </a:extLst>
          </p:cNvPr>
          <p:cNvSpPr>
            <a:spLocks noChangeArrowheads="1"/>
          </p:cNvSpPr>
          <p:nvPr/>
        </p:nvSpPr>
        <p:spPr bwMode="auto">
          <a:xfrm>
            <a:off x="1123950" y="844550"/>
            <a:ext cx="4456113" cy="215265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latin typeface="Arial" panose="020B0604020202020204" pitchFamily="34" charset="0"/>
              </a:rPr>
              <a:t>As:</a:t>
            </a:r>
            <a:r>
              <a:rPr lang="ja-JP" altLang="en-US" sz="2400">
                <a:latin typeface="Arial" panose="020B0604020202020204" pitchFamily="34" charset="0"/>
              </a:rPr>
              <a:t>目的元素の応答値</a:t>
            </a:r>
            <a:endParaRPr lang="en-US" altLang="ja-JP" sz="2400">
              <a:latin typeface="Arial" panose="020B0604020202020204" pitchFamily="34" charset="0"/>
            </a:endParaRPr>
          </a:p>
          <a:p>
            <a:pPr eaLnBrk="1" hangingPunct="1">
              <a:spcBef>
                <a:spcPct val="0"/>
              </a:spcBef>
              <a:buFontTx/>
              <a:buNone/>
            </a:pPr>
            <a:r>
              <a:rPr lang="en-US" altLang="ja-JP" sz="2400">
                <a:latin typeface="Arial" panose="020B0604020202020204" pitchFamily="34" charset="0"/>
              </a:rPr>
              <a:t>AR:</a:t>
            </a:r>
            <a:r>
              <a:rPr lang="ja-JP" altLang="en-US" sz="2400">
                <a:latin typeface="Arial" panose="020B0604020202020204" pitchFamily="34" charset="0"/>
              </a:rPr>
              <a:t>内部標準元素の応答値</a:t>
            </a:r>
            <a:endParaRPr lang="en-US" altLang="ja-JP" sz="2400">
              <a:latin typeface="Arial" panose="020B0604020202020204" pitchFamily="34" charset="0"/>
            </a:endParaRPr>
          </a:p>
          <a:p>
            <a:pPr eaLnBrk="1" hangingPunct="1">
              <a:spcBef>
                <a:spcPct val="0"/>
              </a:spcBef>
              <a:buFontTx/>
              <a:buNone/>
            </a:pPr>
            <a:endParaRPr lang="en-US" altLang="ja-JP" sz="2400">
              <a:latin typeface="Arial" panose="020B0604020202020204" pitchFamily="34" charset="0"/>
            </a:endParaRPr>
          </a:p>
          <a:p>
            <a:pPr eaLnBrk="1" hangingPunct="1">
              <a:spcBef>
                <a:spcPct val="0"/>
              </a:spcBef>
              <a:buFontTx/>
              <a:buNone/>
            </a:pPr>
            <a:r>
              <a:rPr lang="en-US" altLang="ja-JP" sz="2400">
                <a:latin typeface="Arial" panose="020B0604020202020204" pitchFamily="34" charset="0"/>
              </a:rPr>
              <a:t>As/AR</a:t>
            </a:r>
            <a:r>
              <a:rPr lang="ja-JP" altLang="en-US" sz="2400">
                <a:latin typeface="Arial" panose="020B0604020202020204" pitchFamily="34" charset="0"/>
              </a:rPr>
              <a:t>：内標準との応答比率で</a:t>
            </a:r>
            <a:endParaRPr lang="en-US" altLang="ja-JP" sz="2400">
              <a:latin typeface="Arial" panose="020B0604020202020204" pitchFamily="34" charset="0"/>
            </a:endParaRPr>
          </a:p>
          <a:p>
            <a:pPr eaLnBrk="1" hangingPunct="1">
              <a:spcBef>
                <a:spcPct val="0"/>
              </a:spcBef>
              <a:buFontTx/>
              <a:buNone/>
            </a:pPr>
            <a:r>
              <a:rPr lang="ja-JP" altLang="en-US" sz="2400">
                <a:latin typeface="Arial" panose="020B0604020202020204" pitchFamily="34" charset="0"/>
              </a:rPr>
              <a:t>検量線を作成する。</a:t>
            </a:r>
          </a:p>
        </p:txBody>
      </p:sp>
      <p:grpSp>
        <p:nvGrpSpPr>
          <p:cNvPr id="11268" name="Group 3">
            <a:extLst>
              <a:ext uri="{FF2B5EF4-FFF2-40B4-BE49-F238E27FC236}">
                <a16:creationId xmlns:a16="http://schemas.microsoft.com/office/drawing/2014/main" id="{DD0DE2CE-7D4E-4407-84DD-39EF1B54DA18}"/>
              </a:ext>
            </a:extLst>
          </p:cNvPr>
          <p:cNvGrpSpPr>
            <a:grpSpLocks/>
          </p:cNvGrpSpPr>
          <p:nvPr/>
        </p:nvGrpSpPr>
        <p:grpSpPr bwMode="auto">
          <a:xfrm>
            <a:off x="933450" y="1557338"/>
            <a:ext cx="5911850" cy="4229100"/>
            <a:chOff x="1111" y="1462"/>
            <a:chExt cx="2301" cy="2050"/>
          </a:xfrm>
        </p:grpSpPr>
        <p:sp>
          <p:nvSpPr>
            <p:cNvPr id="11273" name="Line 4">
              <a:extLst>
                <a:ext uri="{FF2B5EF4-FFF2-40B4-BE49-F238E27FC236}">
                  <a16:creationId xmlns:a16="http://schemas.microsoft.com/office/drawing/2014/main" id="{27119E73-4473-4D0F-B10B-B48F726F0613}"/>
                </a:ext>
              </a:extLst>
            </p:cNvPr>
            <p:cNvSpPr>
              <a:spLocks noChangeShapeType="1"/>
            </p:cNvSpPr>
            <p:nvPr/>
          </p:nvSpPr>
          <p:spPr bwMode="auto">
            <a:xfrm flipH="1">
              <a:off x="1111" y="1462"/>
              <a:ext cx="4" cy="18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 name="Line 5">
              <a:extLst>
                <a:ext uri="{FF2B5EF4-FFF2-40B4-BE49-F238E27FC236}">
                  <a16:creationId xmlns:a16="http://schemas.microsoft.com/office/drawing/2014/main" id="{5CF9802D-141C-4F07-B30D-40735C9E7305}"/>
                </a:ext>
              </a:extLst>
            </p:cNvPr>
            <p:cNvSpPr>
              <a:spLocks noChangeShapeType="1"/>
            </p:cNvSpPr>
            <p:nvPr/>
          </p:nvSpPr>
          <p:spPr bwMode="auto">
            <a:xfrm>
              <a:off x="1111" y="3294"/>
              <a:ext cx="21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 name="Line 6">
              <a:extLst>
                <a:ext uri="{FF2B5EF4-FFF2-40B4-BE49-F238E27FC236}">
                  <a16:creationId xmlns:a16="http://schemas.microsoft.com/office/drawing/2014/main" id="{F81E5B0C-F5B1-4099-BD70-1AAB0B87EAAE}"/>
                </a:ext>
              </a:extLst>
            </p:cNvPr>
            <p:cNvSpPr>
              <a:spLocks noChangeShapeType="1"/>
            </p:cNvSpPr>
            <p:nvPr/>
          </p:nvSpPr>
          <p:spPr bwMode="auto">
            <a:xfrm flipV="1">
              <a:off x="1111" y="1933"/>
              <a:ext cx="1724" cy="136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 name="Rectangle 8">
              <a:extLst>
                <a:ext uri="{FF2B5EF4-FFF2-40B4-BE49-F238E27FC236}">
                  <a16:creationId xmlns:a16="http://schemas.microsoft.com/office/drawing/2014/main" id="{C011FBF0-F282-4EE2-975A-24B8DAABFCD5}"/>
                </a:ext>
              </a:extLst>
            </p:cNvPr>
            <p:cNvSpPr>
              <a:spLocks noChangeArrowheads="1"/>
            </p:cNvSpPr>
            <p:nvPr/>
          </p:nvSpPr>
          <p:spPr bwMode="auto">
            <a:xfrm>
              <a:off x="1973" y="3376"/>
              <a:ext cx="589" cy="136"/>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400">
                  <a:latin typeface="Arial" panose="020B0604020202020204" pitchFamily="34" charset="0"/>
                </a:rPr>
                <a:t>濃   度</a:t>
              </a:r>
            </a:p>
          </p:txBody>
        </p:sp>
        <p:sp>
          <p:nvSpPr>
            <p:cNvPr id="11277" name="Oval 9">
              <a:extLst>
                <a:ext uri="{FF2B5EF4-FFF2-40B4-BE49-F238E27FC236}">
                  <a16:creationId xmlns:a16="http://schemas.microsoft.com/office/drawing/2014/main" id="{7FD7F973-AFD6-4716-9D14-6487961192A3}"/>
                </a:ext>
              </a:extLst>
            </p:cNvPr>
            <p:cNvSpPr>
              <a:spLocks noChangeArrowheads="1"/>
            </p:cNvSpPr>
            <p:nvPr/>
          </p:nvSpPr>
          <p:spPr bwMode="auto">
            <a:xfrm>
              <a:off x="1338" y="3022"/>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11278" name="Oval 10">
              <a:extLst>
                <a:ext uri="{FF2B5EF4-FFF2-40B4-BE49-F238E27FC236}">
                  <a16:creationId xmlns:a16="http://schemas.microsoft.com/office/drawing/2014/main" id="{77EBDD38-2D0D-46C6-959E-C9FAF6AE72FE}"/>
                </a:ext>
              </a:extLst>
            </p:cNvPr>
            <p:cNvSpPr>
              <a:spLocks noChangeArrowheads="1"/>
            </p:cNvSpPr>
            <p:nvPr/>
          </p:nvSpPr>
          <p:spPr bwMode="auto">
            <a:xfrm>
              <a:off x="1746" y="2704"/>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11279" name="Oval 11">
              <a:extLst>
                <a:ext uri="{FF2B5EF4-FFF2-40B4-BE49-F238E27FC236}">
                  <a16:creationId xmlns:a16="http://schemas.microsoft.com/office/drawing/2014/main" id="{20DF32C3-87C2-444F-ADA9-CD2A69B1A7B0}"/>
                </a:ext>
              </a:extLst>
            </p:cNvPr>
            <p:cNvSpPr>
              <a:spLocks noChangeArrowheads="1"/>
            </p:cNvSpPr>
            <p:nvPr/>
          </p:nvSpPr>
          <p:spPr bwMode="auto">
            <a:xfrm>
              <a:off x="2154" y="2387"/>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11280" name="Oval 12">
              <a:extLst>
                <a:ext uri="{FF2B5EF4-FFF2-40B4-BE49-F238E27FC236}">
                  <a16:creationId xmlns:a16="http://schemas.microsoft.com/office/drawing/2014/main" id="{40DF5E76-C015-42A0-8620-635F0F9F82C2}"/>
                </a:ext>
              </a:extLst>
            </p:cNvPr>
            <p:cNvSpPr>
              <a:spLocks noChangeArrowheads="1"/>
            </p:cNvSpPr>
            <p:nvPr/>
          </p:nvSpPr>
          <p:spPr bwMode="auto">
            <a:xfrm>
              <a:off x="2562" y="2069"/>
              <a:ext cx="91" cy="91"/>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2400">
                <a:solidFill>
                  <a:srgbClr val="000000"/>
                </a:solidFill>
                <a:latin typeface="ＭＳ Ｐゴシック" panose="020B0600070205080204" pitchFamily="50" charset="-128"/>
              </a:endParaRPr>
            </a:p>
          </p:txBody>
        </p:sp>
        <p:sp>
          <p:nvSpPr>
            <p:cNvPr id="11281" name="Rectangle 16">
              <a:extLst>
                <a:ext uri="{FF2B5EF4-FFF2-40B4-BE49-F238E27FC236}">
                  <a16:creationId xmlns:a16="http://schemas.microsoft.com/office/drawing/2014/main" id="{C487AC85-DB72-4FD5-BFA0-CABFCA344036}"/>
                </a:ext>
              </a:extLst>
            </p:cNvPr>
            <p:cNvSpPr>
              <a:spLocks noChangeArrowheads="1"/>
            </p:cNvSpPr>
            <p:nvPr/>
          </p:nvSpPr>
          <p:spPr bwMode="auto">
            <a:xfrm>
              <a:off x="2418" y="2913"/>
              <a:ext cx="994" cy="18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latin typeface="Arial" panose="020B0604020202020204" pitchFamily="34" charset="0"/>
                </a:rPr>
                <a:t>目的成分の濃度</a:t>
              </a:r>
            </a:p>
          </p:txBody>
        </p:sp>
      </p:grpSp>
      <p:cxnSp>
        <p:nvCxnSpPr>
          <p:cNvPr id="11269" name="直線コネクタ 9">
            <a:extLst>
              <a:ext uri="{FF2B5EF4-FFF2-40B4-BE49-F238E27FC236}">
                <a16:creationId xmlns:a16="http://schemas.microsoft.com/office/drawing/2014/main" id="{1C964237-855B-4FCB-B846-52C6B51F9BDE}"/>
              </a:ext>
            </a:extLst>
          </p:cNvPr>
          <p:cNvCxnSpPr>
            <a:cxnSpLocks noChangeShapeType="1"/>
          </p:cNvCxnSpPr>
          <p:nvPr/>
        </p:nvCxnSpPr>
        <p:spPr bwMode="auto">
          <a:xfrm>
            <a:off x="4440238" y="4911725"/>
            <a:ext cx="1970087"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70" name="直線コネクタ 7">
            <a:extLst>
              <a:ext uri="{FF2B5EF4-FFF2-40B4-BE49-F238E27FC236}">
                <a16:creationId xmlns:a16="http://schemas.microsoft.com/office/drawing/2014/main" id="{9E724ADE-579F-47CB-9383-B4E8FFFF7BE6}"/>
              </a:ext>
            </a:extLst>
          </p:cNvPr>
          <p:cNvCxnSpPr>
            <a:cxnSpLocks noChangeShapeType="1"/>
          </p:cNvCxnSpPr>
          <p:nvPr/>
        </p:nvCxnSpPr>
        <p:spPr bwMode="auto">
          <a:xfrm flipV="1">
            <a:off x="3525838" y="4911725"/>
            <a:ext cx="914400" cy="42703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71" name="直線コネクタ 2">
            <a:extLst>
              <a:ext uri="{FF2B5EF4-FFF2-40B4-BE49-F238E27FC236}">
                <a16:creationId xmlns:a16="http://schemas.microsoft.com/office/drawing/2014/main" id="{E858B558-1248-43E4-A4DF-AC33504E1D5D}"/>
              </a:ext>
            </a:extLst>
          </p:cNvPr>
          <p:cNvCxnSpPr>
            <a:cxnSpLocks noChangeShapeType="1"/>
          </p:cNvCxnSpPr>
          <p:nvPr/>
        </p:nvCxnSpPr>
        <p:spPr bwMode="auto">
          <a:xfrm flipH="1">
            <a:off x="3525838" y="3711575"/>
            <a:ext cx="9525" cy="161925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72" name="直線コネクタ 5">
            <a:extLst>
              <a:ext uri="{FF2B5EF4-FFF2-40B4-BE49-F238E27FC236}">
                <a16:creationId xmlns:a16="http://schemas.microsoft.com/office/drawing/2014/main" id="{51090225-DEE4-420C-B65B-2612F427D2B1}"/>
              </a:ext>
            </a:extLst>
          </p:cNvPr>
          <p:cNvCxnSpPr>
            <a:cxnSpLocks noChangeShapeType="1"/>
          </p:cNvCxnSpPr>
          <p:nvPr/>
        </p:nvCxnSpPr>
        <p:spPr bwMode="auto">
          <a:xfrm flipH="1">
            <a:off x="976313" y="3711575"/>
            <a:ext cx="2549525"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pic>
        <p:nvPicPr>
          <p:cNvPr id="18" name="図 7">
            <a:extLst>
              <a:ext uri="{FF2B5EF4-FFF2-40B4-BE49-F238E27FC236}">
                <a16:creationId xmlns:a16="http://schemas.microsoft.com/office/drawing/2014/main" id="{4AD3FCF2-801D-45B3-A6A2-D334F256D3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454915DB-CE4F-427B-AED8-46827048BA91}"/>
              </a:ext>
            </a:extLst>
          </p:cNvPr>
          <p:cNvSpPr txBox="1">
            <a:spLocks noChangeArrowheads="1"/>
          </p:cNvSpPr>
          <p:nvPr/>
        </p:nvSpPr>
        <p:spPr bwMode="auto">
          <a:xfrm>
            <a:off x="684213" y="0"/>
            <a:ext cx="7343775"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a:solidFill>
                  <a:schemeClr val="tx2"/>
                </a:solidFill>
              </a:rPr>
              <a:t>３．検量線の作成</a:t>
            </a:r>
          </a:p>
        </p:txBody>
      </p:sp>
      <p:sp>
        <p:nvSpPr>
          <p:cNvPr id="8" name="Rectangle 7">
            <a:extLst>
              <a:ext uri="{FF2B5EF4-FFF2-40B4-BE49-F238E27FC236}">
                <a16:creationId xmlns:a16="http://schemas.microsoft.com/office/drawing/2014/main" id="{5FAFC830-77D5-4636-8B7E-50970909A7BD}"/>
              </a:ext>
            </a:extLst>
          </p:cNvPr>
          <p:cNvSpPr txBox="1">
            <a:spLocks noChangeArrowheads="1"/>
          </p:cNvSpPr>
          <p:nvPr/>
        </p:nvSpPr>
        <p:spPr bwMode="auto">
          <a:xfrm>
            <a:off x="354013" y="2121941"/>
            <a:ext cx="8539162" cy="1524000"/>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solidFill>
                  <a:schemeClr val="tx1"/>
                </a:solidFill>
                <a:latin typeface="+mj-ea"/>
              </a:rPr>
              <a:t>横軸（ｘ軸）を濃度、縦軸（ｙ軸）を信号強度とし、各濃度点をプロットする。近似線の計算は通常、最小二乗法により計算する。</a:t>
            </a:r>
          </a:p>
        </p:txBody>
      </p:sp>
      <p:sp>
        <p:nvSpPr>
          <p:cNvPr id="9" name="Rectangle 7">
            <a:extLst>
              <a:ext uri="{FF2B5EF4-FFF2-40B4-BE49-F238E27FC236}">
                <a16:creationId xmlns:a16="http://schemas.microsoft.com/office/drawing/2014/main" id="{80F5059F-9F63-4F0F-94A0-0E009FD760A8}"/>
              </a:ext>
            </a:extLst>
          </p:cNvPr>
          <p:cNvSpPr txBox="1">
            <a:spLocks noChangeArrowheads="1"/>
          </p:cNvSpPr>
          <p:nvPr/>
        </p:nvSpPr>
        <p:spPr bwMode="auto">
          <a:xfrm>
            <a:off x="354013" y="3645941"/>
            <a:ext cx="8539162" cy="1128713"/>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solidFill>
                  <a:schemeClr val="tx1"/>
                </a:solidFill>
                <a:latin typeface="+mj-ea"/>
              </a:rPr>
              <a:t>検量線溶液の濃度は、等間隔にすることが望ましい。（水道法では</a:t>
            </a:r>
            <a:r>
              <a:rPr lang="en-US" altLang="ja-JP" sz="3200" dirty="0">
                <a:solidFill>
                  <a:schemeClr val="tx1"/>
                </a:solidFill>
                <a:latin typeface="+mj-ea"/>
              </a:rPr>
              <a:t>4</a:t>
            </a:r>
            <a:r>
              <a:rPr lang="ja-JP" altLang="en-US" sz="3200" dirty="0">
                <a:solidFill>
                  <a:schemeClr val="tx1"/>
                </a:solidFill>
                <a:latin typeface="+mj-ea"/>
              </a:rPr>
              <a:t>倍を超えない間隔で作成）</a:t>
            </a:r>
          </a:p>
        </p:txBody>
      </p:sp>
      <p:sp>
        <p:nvSpPr>
          <p:cNvPr id="10" name="Rectangle 7">
            <a:extLst>
              <a:ext uri="{FF2B5EF4-FFF2-40B4-BE49-F238E27FC236}">
                <a16:creationId xmlns:a16="http://schemas.microsoft.com/office/drawing/2014/main" id="{A8733C91-327C-4E6D-9698-D3F65DF9828D}"/>
              </a:ext>
            </a:extLst>
          </p:cNvPr>
          <p:cNvSpPr txBox="1">
            <a:spLocks noChangeArrowheads="1"/>
          </p:cNvSpPr>
          <p:nvPr/>
        </p:nvSpPr>
        <p:spPr bwMode="auto">
          <a:xfrm>
            <a:off x="357188" y="4788941"/>
            <a:ext cx="8539162" cy="1376363"/>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solidFill>
                  <a:schemeClr val="tx1"/>
                </a:solidFill>
                <a:latin typeface="+mj-ea"/>
              </a:rPr>
              <a:t>混合標準液を調製する場合、液性や共存物がお互いに影響することがないように注意。</a:t>
            </a:r>
          </a:p>
        </p:txBody>
      </p:sp>
      <p:sp>
        <p:nvSpPr>
          <p:cNvPr id="6" name="Rectangle 7">
            <a:extLst>
              <a:ext uri="{FF2B5EF4-FFF2-40B4-BE49-F238E27FC236}">
                <a16:creationId xmlns:a16="http://schemas.microsoft.com/office/drawing/2014/main" id="{BBFC5C70-7AA2-4FBB-A7DE-F6EAA63302CD}"/>
              </a:ext>
            </a:extLst>
          </p:cNvPr>
          <p:cNvSpPr txBox="1">
            <a:spLocks noChangeArrowheads="1"/>
          </p:cNvSpPr>
          <p:nvPr/>
        </p:nvSpPr>
        <p:spPr bwMode="auto">
          <a:xfrm>
            <a:off x="354013" y="745579"/>
            <a:ext cx="8539162" cy="1376362"/>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solidFill>
                  <a:schemeClr val="tx1"/>
                </a:solidFill>
                <a:latin typeface="+mj-ea"/>
              </a:rPr>
              <a:t>検量線溶液の濃度は未知試料溶液の濃度がその範囲に含まれるように調製する。（内挿と呼ぶ）</a:t>
            </a:r>
          </a:p>
        </p:txBody>
      </p:sp>
      <p:pic>
        <p:nvPicPr>
          <p:cNvPr id="7" name="図 7">
            <a:extLst>
              <a:ext uri="{FF2B5EF4-FFF2-40B4-BE49-F238E27FC236}">
                <a16:creationId xmlns:a16="http://schemas.microsoft.com/office/drawing/2014/main" id="{4F9EE068-8C84-4D4F-AA35-9C50C4AFB8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7" y="116632"/>
            <a:ext cx="653264" cy="510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AB7152C6-B652-45CE-9A14-BDB4BDFED679}"/>
              </a:ext>
            </a:extLst>
          </p:cNvPr>
          <p:cNvSpPr txBox="1">
            <a:spLocks noChangeArrowheads="1"/>
          </p:cNvSpPr>
          <p:nvPr/>
        </p:nvSpPr>
        <p:spPr bwMode="auto">
          <a:xfrm>
            <a:off x="612601" y="-27384"/>
            <a:ext cx="7343775"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dirty="0">
                <a:solidFill>
                  <a:schemeClr val="tx2"/>
                </a:solidFill>
              </a:rPr>
              <a:t>４．検量線の評価</a:t>
            </a:r>
          </a:p>
        </p:txBody>
      </p:sp>
      <p:sp>
        <p:nvSpPr>
          <p:cNvPr id="5" name="Rectangle 7">
            <a:extLst>
              <a:ext uri="{FF2B5EF4-FFF2-40B4-BE49-F238E27FC236}">
                <a16:creationId xmlns:a16="http://schemas.microsoft.com/office/drawing/2014/main" id="{EBB54337-EB0B-4E18-A118-E244EBDD2205}"/>
              </a:ext>
            </a:extLst>
          </p:cNvPr>
          <p:cNvSpPr txBox="1">
            <a:spLocks noChangeArrowheads="1"/>
          </p:cNvSpPr>
          <p:nvPr/>
        </p:nvSpPr>
        <p:spPr bwMode="auto">
          <a:xfrm>
            <a:off x="179388" y="692150"/>
            <a:ext cx="8785225" cy="5041900"/>
          </a:xfrm>
          <a:prstGeom prst="rect">
            <a:avLst/>
          </a:prstGeom>
          <a:noFill/>
          <a:ln w="25400">
            <a:solidFill>
              <a:schemeClr val="tx1"/>
            </a:solid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defRPr/>
            </a:pPr>
            <a:r>
              <a:rPr lang="ja-JP" altLang="en-US" sz="3200" dirty="0">
                <a:solidFill>
                  <a:srgbClr val="FFFF00"/>
                </a:solidFill>
                <a:latin typeface="+mj-ea"/>
              </a:rPr>
              <a:t>相関係数</a:t>
            </a:r>
            <a:endParaRPr lang="en-US" altLang="ja-JP" sz="3200" dirty="0">
              <a:solidFill>
                <a:srgbClr val="FFFF00"/>
              </a:solidFill>
              <a:latin typeface="+mj-ea"/>
            </a:endParaRPr>
          </a:p>
          <a:p>
            <a:pPr algn="l">
              <a:defRPr/>
            </a:pPr>
            <a:r>
              <a:rPr lang="ja-JP" altLang="en-US" sz="3200" dirty="0">
                <a:solidFill>
                  <a:schemeClr val="tx1"/>
                </a:solidFill>
                <a:latin typeface="+mj-ea"/>
              </a:rPr>
              <a:t>・近似線に対し、いかにプロットが一致しているかを表わす指標であり、</a:t>
            </a:r>
            <a:r>
              <a:rPr lang="en-US" altLang="ja-JP" sz="3200" dirty="0">
                <a:solidFill>
                  <a:schemeClr val="tx1"/>
                </a:solidFill>
                <a:latin typeface="+mj-ea"/>
              </a:rPr>
              <a:t>1</a:t>
            </a:r>
            <a:r>
              <a:rPr lang="ja-JP" altLang="en-US" sz="3200" dirty="0">
                <a:solidFill>
                  <a:schemeClr val="tx1"/>
                </a:solidFill>
                <a:latin typeface="+mj-ea"/>
              </a:rPr>
              <a:t>に近いほど直線性が高い。</a:t>
            </a:r>
            <a:endParaRPr lang="en-US" altLang="ja-JP" sz="3200" dirty="0">
              <a:solidFill>
                <a:schemeClr val="tx1"/>
              </a:solidFill>
              <a:latin typeface="+mj-ea"/>
            </a:endParaRPr>
          </a:p>
          <a:p>
            <a:pPr algn="l">
              <a:defRPr/>
            </a:pPr>
            <a:r>
              <a:rPr lang="ja-JP" altLang="en-US" sz="3200" dirty="0">
                <a:solidFill>
                  <a:schemeClr val="tx1"/>
                </a:solidFill>
                <a:latin typeface="+mj-ea"/>
              </a:rPr>
              <a:t>・検量線の濃度の間隔によって、相関係数は変化する。大きく濃度の離れた高濃度標準液をプロットすると、相関係数が一見良くなったように見えてしまう。</a:t>
            </a:r>
            <a:endParaRPr lang="en-US" altLang="ja-JP" sz="3200" dirty="0">
              <a:solidFill>
                <a:schemeClr val="tx1"/>
              </a:solidFill>
              <a:latin typeface="+mj-ea"/>
            </a:endParaRPr>
          </a:p>
          <a:p>
            <a:pPr algn="l">
              <a:defRPr/>
            </a:pPr>
            <a:r>
              <a:rPr lang="ja-JP" altLang="en-US" sz="3200" dirty="0">
                <a:solidFill>
                  <a:schemeClr val="tx1"/>
                </a:solidFill>
                <a:latin typeface="+mj-ea"/>
              </a:rPr>
              <a:t>・検量線は必ずしも直線とは限らない。曲線（非線形、二次）の場合もあるので、実際のプロットを見て判断することが大切である。</a:t>
            </a:r>
          </a:p>
        </p:txBody>
      </p:sp>
      <p:pic>
        <p:nvPicPr>
          <p:cNvPr id="4" name="図 7">
            <a:extLst>
              <a:ext uri="{FF2B5EF4-FFF2-40B4-BE49-F238E27FC236}">
                <a16:creationId xmlns:a16="http://schemas.microsoft.com/office/drawing/2014/main" id="{72C4C387-BEA8-4EAC-B026-B6F463753B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116633"/>
            <a:ext cx="690881" cy="539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 typeface="Wingdings" panose="05000000000000000000" pitchFamily="2" charset="2"/>
          <a:buChar char="u"/>
          <a:tabLst/>
          <a:defRPr kumimoji="1" lang="ja-JP" altLang="en-US" sz="2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 typeface="Wingdings" panose="05000000000000000000" pitchFamily="2" charset="2"/>
          <a:buChar char="u"/>
          <a:tabLst/>
          <a:defRPr kumimoji="1" lang="ja-JP" altLang="en-US" sz="2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2626</TotalTime>
  <Words>1911</Words>
  <Application>Microsoft Office PowerPoint</Application>
  <PresentationFormat>画面に合わせる (4:3)</PresentationFormat>
  <Paragraphs>185</Paragraphs>
  <Slides>23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23</vt:i4>
      </vt:variant>
    </vt:vector>
  </HeadingPairs>
  <TitlesOfParts>
    <vt:vector size="30" baseType="lpstr">
      <vt:lpstr>HGSｺﾞｼｯｸE</vt:lpstr>
      <vt:lpstr>ＭＳ Ｐゴシック</vt:lpstr>
      <vt:lpstr>MS-Mincho</vt:lpstr>
      <vt:lpstr>Arial</vt:lpstr>
      <vt:lpstr>Times New Roman</vt:lpstr>
      <vt:lpstr>Wingdings</vt:lpstr>
      <vt:lpstr>Pulse</vt:lpstr>
      <vt:lpstr>検量線作成と　　　 検出限界・定量下限</vt:lpstr>
      <vt:lpstr>PowerPoint プレゼンテーション</vt:lpstr>
      <vt:lpstr>PowerPoint プレゼンテーション</vt:lpstr>
      <vt:lpstr>直線範囲内で試料測定を行うこと！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鉄鉱石中の全鉄定量方法 前処理方法の検討 </dc:title>
  <dc:creator>英則</dc:creator>
  <cp:lastModifiedBy>kojima@get-c.co.jp</cp:lastModifiedBy>
  <cp:revision>287</cp:revision>
  <dcterms:created xsi:type="dcterms:W3CDTF">2004-10-08T02:01:27Z</dcterms:created>
  <dcterms:modified xsi:type="dcterms:W3CDTF">2021-07-13T01:15:05Z</dcterms:modified>
</cp:coreProperties>
</file>